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3"/>
  </p:notesMasterIdLst>
  <p:sldIdLst>
    <p:sldId id="258" r:id="rId3"/>
    <p:sldId id="280" r:id="rId4"/>
    <p:sldId id="320" r:id="rId5"/>
    <p:sldId id="282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7" r:id="rId18"/>
    <p:sldId id="321" r:id="rId19"/>
    <p:sldId id="298" r:id="rId20"/>
    <p:sldId id="302" r:id="rId21"/>
    <p:sldId id="303" r:id="rId22"/>
    <p:sldId id="304" r:id="rId23"/>
    <p:sldId id="306" r:id="rId24"/>
    <p:sldId id="307" r:id="rId25"/>
    <p:sldId id="308" r:id="rId26"/>
    <p:sldId id="309" r:id="rId27"/>
    <p:sldId id="314" r:id="rId28"/>
    <p:sldId id="315" r:id="rId29"/>
    <p:sldId id="316" r:id="rId30"/>
    <p:sldId id="317" r:id="rId31"/>
    <p:sldId id="271" r:id="rId32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>
      <p:cViewPr varScale="1">
        <p:scale>
          <a:sx n="85" d="100"/>
          <a:sy n="85" d="100"/>
        </p:scale>
        <p:origin x="158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EEE513-E86F-4FA6-838E-937520591BB8}" type="datetimeFigureOut">
              <a:rPr lang="hr-HR" smtClean="0"/>
              <a:t>14.6.2016.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5BAA7D-0E30-47DB-8860-646C13C9399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76448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hr-HR" altLang="sr-Latn-RS">
                <a:latin typeface="Arial" panose="020B0604020202020204" pitchFamily="34" charset="0"/>
              </a:rPr>
              <a:t>Primjer Njemačkog društvenog i ekonomskog sustava koji se temelji na štednji (100= 5 x 20) i radu, prvenstveno u proizvodnji. 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1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3588" indent="-293688" defTabSz="9461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4750" indent="-234950" defTabSz="9461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4650" indent="-234950" defTabSz="9461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14550" indent="-234950" defTabSz="9461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71750" indent="-234950" defTabSz="946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950" indent="-234950" defTabSz="946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6150" indent="-234950" defTabSz="946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43350" indent="-234950" defTabSz="946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852D3D7-5821-4083-BE1C-BE69021479B6}" type="slidenum">
              <a:rPr lang="hr-HR" altLang="sr-Latn-RS" sz="1300" smtClean="0">
                <a:latin typeface="Calibri" panose="020F050202020403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hr-HR" altLang="sr-Latn-RS" sz="13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190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59315-BACC-408C-B415-7BE1DD8934D0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14.6.2016.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85DE6-1D25-405E-A98F-BD7311242BB8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450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59315-BACC-408C-B415-7BE1DD8934D0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14.6.2016.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85DE6-1D25-405E-A98F-BD7311242BB8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438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59315-BACC-408C-B415-7BE1DD8934D0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14.6.2016.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85DE6-1D25-405E-A98F-BD7311242BB8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971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B6FEB-53E8-43A5-BF12-099CB54B5E27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14.6.2016.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841B5-DCFD-4660-8284-280B84322A48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091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B6FEB-53E8-43A5-BF12-099CB54B5E27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14.6.2016.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841B5-DCFD-4660-8284-280B84322A48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999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B6FEB-53E8-43A5-BF12-099CB54B5E27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14.6.2016.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841B5-DCFD-4660-8284-280B84322A48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344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B6FEB-53E8-43A5-BF12-099CB54B5E27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14.6.2016.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841B5-DCFD-4660-8284-280B84322A48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6711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B6FEB-53E8-43A5-BF12-099CB54B5E27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14.6.2016.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841B5-DCFD-4660-8284-280B84322A48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855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B6FEB-53E8-43A5-BF12-099CB54B5E27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14.6.2016.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841B5-DCFD-4660-8284-280B84322A48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9770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B6FEB-53E8-43A5-BF12-099CB54B5E27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14.6.2016.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841B5-DCFD-4660-8284-280B84322A48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1411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B6FEB-53E8-43A5-BF12-099CB54B5E27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14.6.2016.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841B5-DCFD-4660-8284-280B84322A48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162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59315-BACC-408C-B415-7BE1DD8934D0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14.6.2016.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85DE6-1D25-405E-A98F-BD7311242BB8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2207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B6FEB-53E8-43A5-BF12-099CB54B5E27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14.6.2016.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841B5-DCFD-4660-8284-280B84322A48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7178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B6FEB-53E8-43A5-BF12-099CB54B5E27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14.6.2016.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841B5-DCFD-4660-8284-280B84322A48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1370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B6FEB-53E8-43A5-BF12-099CB54B5E27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14.6.2016.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841B5-DCFD-4660-8284-280B84322A48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8437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4038600" cy="3886200"/>
          </a:xfrm>
          <a:prstGeom prst="rect">
            <a:avLst/>
          </a:prstGeom>
        </p:spPr>
        <p:txBody>
          <a:bodyPr/>
          <a:lstStyle/>
          <a:p>
            <a:pPr lvl="0"/>
            <a:endParaRPr lang="hr-H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 anchor="t"/>
          <a:lstStyle>
            <a:lvl1pPr>
              <a:defRPr/>
            </a:lvl1pPr>
          </a:lstStyle>
          <a:p>
            <a:pPr>
              <a:defRPr/>
            </a:pPr>
            <a:fld id="{3C02D2EB-846E-44A5-B9D5-C0AFB7D69E9B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4185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59315-BACC-408C-B415-7BE1DD8934D0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14.6.2016.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85DE6-1D25-405E-A98F-BD7311242BB8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212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59315-BACC-408C-B415-7BE1DD8934D0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14.6.2016.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85DE6-1D25-405E-A98F-BD7311242BB8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09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59315-BACC-408C-B415-7BE1DD8934D0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14.6.2016.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85DE6-1D25-405E-A98F-BD7311242BB8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081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59315-BACC-408C-B415-7BE1DD8934D0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14.6.2016.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85DE6-1D25-405E-A98F-BD7311242BB8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921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59315-BACC-408C-B415-7BE1DD8934D0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14.6.2016.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85DE6-1D25-405E-A98F-BD7311242BB8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594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59315-BACC-408C-B415-7BE1DD8934D0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14.6.2016.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85DE6-1D25-405E-A98F-BD7311242BB8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396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59315-BACC-408C-B415-7BE1DD8934D0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14.6.2016.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85DE6-1D25-405E-A98F-BD7311242BB8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565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59315-BACC-408C-B415-7BE1DD8934D0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14.6.2016.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85DE6-1D25-405E-A98F-BD7311242BB8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138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B6FEB-53E8-43A5-BF12-099CB54B5E27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14.6.2016.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841B5-DCFD-4660-8284-280B84322A48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04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39.jpeg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8.jpeg"/><Relationship Id="rId5" Type="http://schemas.openxmlformats.org/officeDocument/2006/relationships/hyperlink" Target="http://images.google.hr/imgres?imgurl=http://ovoono.blog.hr/slike/1610877364.jpg&amp;imgrefurl=http://ovoono.blog.hr/arhiva-2005-07.html&amp;h=150&amp;w=200&amp;sz=19&amp;tbnid=DZBx18E51MFqvM:&amp;tbnh=74&amp;tbnw=99&amp;hl=hr&amp;start=1&amp;prev=/images?q%3Dmorski%2Bpsi%26svnum%3D10%26hl%3Dhr%26lr%3D%26sa%3DG" TargetMode="External"/><Relationship Id="rId4" Type="http://schemas.openxmlformats.org/officeDocument/2006/relationships/image" Target="../media/image37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http://www.prlog.org/10119688-care-about-the-planet.jpg" TargetMode="Externa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67544" y="2992465"/>
            <a:ext cx="8132440" cy="1008112"/>
          </a:xfrm>
        </p:spPr>
        <p:txBody>
          <a:bodyPr>
            <a:noAutofit/>
          </a:bodyPr>
          <a:lstStyle/>
          <a:p>
            <a:r>
              <a:rPr lang="hr-HR" sz="3200" b="1" dirty="0">
                <a:solidFill>
                  <a:srgbClr val="FF0000"/>
                </a:solidFill>
                <a:latin typeface="+mn-lt"/>
              </a:rPr>
              <a:t>Kako kreirati i realizirati dobar poslovni plan?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979712" y="1052736"/>
            <a:ext cx="5472608" cy="197455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hr-HR" b="1" dirty="0">
                <a:solidFill>
                  <a:schemeClr val="accent1">
                    <a:lumMod val="50000"/>
                  </a:schemeClr>
                </a:solidFill>
              </a:rPr>
              <a:t>Poslovni uzlet grada Ivanca</a:t>
            </a:r>
          </a:p>
          <a:p>
            <a:pPr>
              <a:lnSpc>
                <a:spcPct val="100000"/>
              </a:lnSpc>
            </a:pPr>
            <a:endParaRPr lang="hr-HR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da-DK" dirty="0">
                <a:solidFill>
                  <a:schemeClr val="accent1">
                    <a:lumMod val="50000"/>
                  </a:schemeClr>
                </a:solidFill>
              </a:rPr>
              <a:t>Hotel Orion</a:t>
            </a:r>
            <a:r>
              <a:rPr lang="hr-HR" dirty="0">
                <a:solidFill>
                  <a:schemeClr val="accent1">
                    <a:lumMod val="50000"/>
                  </a:schemeClr>
                </a:solidFill>
              </a:rPr>
              <a:t>, Horvatsko 28</a:t>
            </a:r>
          </a:p>
          <a:p>
            <a:r>
              <a:rPr lang="hr-HR" dirty="0">
                <a:solidFill>
                  <a:schemeClr val="accent1">
                    <a:lumMod val="50000"/>
                  </a:schemeClr>
                </a:solidFill>
              </a:rPr>
              <a:t>16. lipnja 2016.</a:t>
            </a:r>
          </a:p>
        </p:txBody>
      </p:sp>
    </p:spTree>
    <p:extLst>
      <p:ext uri="{BB962C8B-B14F-4D97-AF65-F5344CB8AC3E}">
        <p14:creationId xmlns:p14="http://schemas.microsoft.com/office/powerpoint/2010/main" val="23733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5205" y="476672"/>
            <a:ext cx="4546600" cy="811212"/>
          </a:xfrm>
        </p:spPr>
        <p:txBody>
          <a:bodyPr/>
          <a:lstStyle/>
          <a:p>
            <a:r>
              <a:rPr lang="hr-HR" altLang="sr-Latn-RS" sz="3200" b="1" dirty="0">
                <a:solidFill>
                  <a:srgbClr val="FF0000"/>
                </a:solidFill>
              </a:rPr>
              <a:t>Planiranje</a:t>
            </a:r>
          </a:p>
        </p:txBody>
      </p:sp>
      <p:pic>
        <p:nvPicPr>
          <p:cNvPr id="819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492375"/>
            <a:ext cx="2262187" cy="244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444500" y="1844675"/>
            <a:ext cx="5688013" cy="4105275"/>
          </a:xfrm>
          <a:prstGeom prst="rect">
            <a:avLst/>
          </a:prstGeom>
          <a:solidFill>
            <a:srgbClr val="EAEAEA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defTabSz="9144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tabLst/>
              <a:defRPr/>
            </a:pPr>
            <a:r>
              <a:rPr kumimoji="0" lang="hr-HR" altLang="sr-Latn-RS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</a:rPr>
              <a:t>svjesna akcija usmjerena prema racionalnoj uporabi raspoloživih resursa</a:t>
            </a:r>
          </a:p>
          <a:p>
            <a:pPr marL="342900" marR="0" lvl="0" indent="-342900" defTabSz="9144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tabLst/>
              <a:defRPr/>
            </a:pPr>
            <a:endParaRPr kumimoji="0" lang="hr-HR" altLang="sr-Latn-RS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342900" marR="0" lvl="0" indent="-342900" defTabSz="9144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tabLst/>
              <a:defRPr/>
            </a:pPr>
            <a:r>
              <a:rPr kumimoji="0" lang="hr-HR" altLang="sr-Latn-RS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</a:rPr>
              <a:t>predviđanje budućih događaja</a:t>
            </a:r>
          </a:p>
          <a:p>
            <a:pPr marL="342900" marR="0" lvl="0" indent="-342900" defTabSz="9144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tabLst/>
              <a:defRPr/>
            </a:pPr>
            <a:endParaRPr kumimoji="0" lang="hr-HR" altLang="sr-Latn-RS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342900" marR="0" lvl="0" indent="-342900" defTabSz="9144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tabLst/>
              <a:defRPr/>
            </a:pPr>
            <a:r>
              <a:rPr kumimoji="0" lang="hr-HR" altLang="sr-Latn-RS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</a:rPr>
              <a:t>smanjivanje stupnja rizika, gubitka vremena i sredstava</a:t>
            </a:r>
          </a:p>
          <a:p>
            <a:pPr marL="342900" marR="0" lvl="0" indent="-342900" defTabSz="9144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tabLst/>
              <a:defRPr/>
            </a:pPr>
            <a:endParaRPr kumimoji="0" lang="hr-HR" altLang="sr-Latn-RS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342900" marR="0" lvl="0" indent="-342900" defTabSz="9144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tabLst/>
              <a:defRPr/>
            </a:pPr>
            <a:r>
              <a:rPr kumimoji="0" lang="hr-HR" altLang="sr-Latn-RS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</a:rPr>
              <a:t>raspored konkretnih aktivnosti u skladu s uvjetima u okruženju</a:t>
            </a:r>
          </a:p>
          <a:p>
            <a:pPr marL="342900" marR="0" lvl="0" indent="-342900" defTabSz="9144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tabLst/>
              <a:defRPr/>
            </a:pPr>
            <a:endParaRPr kumimoji="0" lang="hr-HR" altLang="sr-Latn-RS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342900" marR="0" lvl="0" indent="-342900" defTabSz="9144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tabLst/>
              <a:defRPr/>
            </a:pPr>
            <a:r>
              <a:rPr kumimoji="0" lang="hr-HR" altLang="sr-Latn-RS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</a:rPr>
              <a:t>temelj prilagodbe tržišnim, tehnološko-tehničkim, organizacijskim i financijskim uvjetima u poslovanju</a:t>
            </a:r>
          </a:p>
          <a:p>
            <a:pPr marL="342900" marR="0" lvl="0" indent="-342900" defTabSz="9144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tabLst/>
              <a:defRPr/>
            </a:pPr>
            <a:endParaRPr kumimoji="0" lang="hr-HR" altLang="sr-Latn-RS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342900" marR="0" lvl="0" indent="-342900" defTabSz="9144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tabLst/>
              <a:defRPr/>
            </a:pPr>
            <a:r>
              <a:rPr kumimoji="0" lang="hr-HR" altLang="sr-Latn-RS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</a:rPr>
              <a:t>mjera za usporedbu učinkovitosti osobnog rada</a:t>
            </a:r>
            <a:endParaRPr kumimoji="0" lang="hr-HR" altLang="sr-Latn-R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342900" marR="0" lvl="0" indent="-342900" defTabSz="9144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tabLst/>
              <a:defRPr/>
            </a:pPr>
            <a:endParaRPr kumimoji="0" lang="hr-HR" altLang="sr-Latn-RS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342900" marR="0" lvl="0" indent="-342900" defTabSz="9144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tabLst/>
              <a:defRPr/>
            </a:pPr>
            <a:r>
              <a:rPr kumimoji="0" lang="hr-HR" altLang="sr-Latn-RS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</a:rPr>
              <a:t>planiranje učinaka i troškova</a:t>
            </a:r>
          </a:p>
        </p:txBody>
      </p:sp>
    </p:spTree>
    <p:extLst>
      <p:ext uri="{BB962C8B-B14F-4D97-AF65-F5344CB8AC3E}">
        <p14:creationId xmlns:p14="http://schemas.microsoft.com/office/powerpoint/2010/main" val="1038158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3"/>
          <p:cNvSpPr>
            <a:spLocks noGrp="1"/>
          </p:cNvSpPr>
          <p:nvPr>
            <p:ph type="title"/>
          </p:nvPr>
        </p:nvSpPr>
        <p:spPr>
          <a:xfrm>
            <a:off x="611560" y="260649"/>
            <a:ext cx="8229600" cy="576064"/>
          </a:xfrm>
        </p:spPr>
        <p:txBody>
          <a:bodyPr/>
          <a:lstStyle/>
          <a:p>
            <a:r>
              <a:rPr lang="hr-HR" altLang="sr-Latn-RS" sz="2800" b="1" dirty="0">
                <a:solidFill>
                  <a:srgbClr val="FF0000"/>
                </a:solidFill>
              </a:rPr>
              <a:t>Od strateških namjera do realizacije i uspjeha</a:t>
            </a:r>
          </a:p>
        </p:txBody>
      </p:sp>
      <p:sp>
        <p:nvSpPr>
          <p:cNvPr id="25603" name="Rectangle 2"/>
          <p:cNvSpPr>
            <a:spLocks noChangeArrowheads="1"/>
          </p:cNvSpPr>
          <p:nvPr/>
        </p:nvSpPr>
        <p:spPr bwMode="auto">
          <a:xfrm>
            <a:off x="1331913" y="2276475"/>
            <a:ext cx="11598275" cy="4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altLang="sr-Latn-R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25604" name="Object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" t="3308" r="2547" b="7414"/>
          <a:stretch>
            <a:fillRect/>
          </a:stretch>
        </p:blipFill>
        <p:spPr bwMode="auto">
          <a:xfrm>
            <a:off x="889372" y="980728"/>
            <a:ext cx="7673975" cy="511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66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EAEAEA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B6B99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5402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79388" y="115887"/>
            <a:ext cx="6048796" cy="107473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r-HR" altLang="sr-Latn-RS" sz="2400" b="1" dirty="0">
                <a:solidFill>
                  <a:srgbClr val="FF0000"/>
                </a:solidFill>
                <a:latin typeface="+mn-lt"/>
              </a:rPr>
              <a:t>Vrijednost informacija u poslovnim procesima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179388" y="1333500"/>
            <a:ext cx="7775575" cy="3101975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vi-VN" altLang="sr-Latn-RS" sz="1600" b="1" dirty="0">
                <a:latin typeface="Calibri" panose="020F0502020204030204" pitchFamily="34" charset="0"/>
              </a:rPr>
              <a:t>Pobjeđuj, dok je to jednostavno.</a:t>
            </a:r>
          </a:p>
          <a:p>
            <a:pPr>
              <a:defRPr/>
            </a:pPr>
            <a:endParaRPr lang="vi-VN" altLang="sr-Latn-RS" sz="1600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vi-VN" altLang="sr-Latn-RS" sz="1600" b="1" dirty="0">
                <a:latin typeface="Calibri" panose="020F0502020204030204" pitchFamily="34" charset="0"/>
              </a:rPr>
              <a:t>Otkrivaj ranjiva mjesta  </a:t>
            </a:r>
            <a:r>
              <a:rPr lang="vi-VN" altLang="sr-Latn-RS" sz="1600" dirty="0">
                <a:latin typeface="Calibri" panose="020F0502020204030204" pitchFamily="34" charset="0"/>
              </a:rPr>
              <a:t>gdje ćeš pobjeđivati s lakoćom. </a:t>
            </a:r>
            <a:r>
              <a:rPr lang="vi-VN" altLang="sr-Latn-RS" sz="1600" b="1" dirty="0">
                <a:latin typeface="Calibri" panose="020F0502020204030204" pitchFamily="34" charset="0"/>
              </a:rPr>
              <a:t>Nikada ne napadaj onoga kojeg  je nemoguće pobijediti.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vi-VN" altLang="sr-Latn-RS" sz="1600" b="1" dirty="0">
                <a:latin typeface="Calibri" panose="020F0502020204030204" pitchFamily="34" charset="0"/>
              </a:rPr>
              <a:t> </a:t>
            </a:r>
          </a:p>
          <a:p>
            <a:pPr>
              <a:defRPr/>
            </a:pPr>
            <a:r>
              <a:rPr lang="vi-VN" altLang="sr-Latn-RS" sz="1600" b="1" dirty="0">
                <a:latin typeface="Calibri" panose="020F0502020204030204" pitchFamily="34" charset="0"/>
              </a:rPr>
              <a:t>Sam odaberi tržište ili nišu gdje ne možeš izgubiti. </a:t>
            </a:r>
            <a:r>
              <a:rPr lang="vi-VN" altLang="sr-Latn-RS" sz="1600" dirty="0">
                <a:latin typeface="Calibri" panose="020F0502020204030204" pitchFamily="34" charset="0"/>
              </a:rPr>
              <a:t>Tako ćeš poznati tržište i proučiti okolnosti u kojima je protivnik zreo za poraz.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vi-VN" altLang="sr-Latn-RS" sz="1600" dirty="0">
                <a:latin typeface="Calibri" panose="020F0502020204030204" pitchFamily="34" charset="0"/>
              </a:rPr>
              <a:t> </a:t>
            </a:r>
          </a:p>
          <a:p>
            <a:pPr>
              <a:defRPr/>
            </a:pPr>
            <a:r>
              <a:rPr lang="vi-VN" altLang="sr-Latn-RS" sz="1600" dirty="0">
                <a:latin typeface="Calibri" panose="020F0502020204030204" pitchFamily="34" charset="0"/>
              </a:rPr>
              <a:t>Pojavi se tamo gdje se protivnici ne mogu pojaviti, </a:t>
            </a:r>
            <a:r>
              <a:rPr lang="vi-VN" altLang="sr-Latn-RS" sz="1600" b="1" dirty="0">
                <a:latin typeface="Calibri" panose="020F0502020204030204" pitchFamily="34" charset="0"/>
              </a:rPr>
              <a:t>kreni tamo gdje te najmanje očekuju</a:t>
            </a:r>
            <a:r>
              <a:rPr lang="vi-VN" altLang="sr-Latn-RS" sz="1600" dirty="0">
                <a:latin typeface="Calibri" panose="020F0502020204030204" pitchFamily="34" charset="0"/>
              </a:rPr>
              <a:t>. Tamo pođi na način koji te ne umara, tamo ćeš se odmoriti.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vi-VN" altLang="sr-Latn-RS" sz="1600" dirty="0">
                <a:latin typeface="Calibri" panose="020F0502020204030204" pitchFamily="34" charset="0"/>
              </a:rPr>
              <a:t>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vi-VN" altLang="sr-Latn-RS" sz="1600" b="1" dirty="0">
                <a:latin typeface="Calibri" panose="020F0502020204030204" pitchFamily="34" charset="0"/>
              </a:rPr>
              <a:t>						</a:t>
            </a:r>
            <a:endParaRPr lang="hr-HR" altLang="sr-Latn-RS" sz="1600" b="1" dirty="0">
              <a:latin typeface="Calibri" panose="020F0502020204030204" pitchFamily="34" charset="0"/>
            </a:endParaRPr>
          </a:p>
        </p:txBody>
      </p:sp>
      <p:pic>
        <p:nvPicPr>
          <p:cNvPr id="27652" name="Picture 4" descr="http://www.google.hr/url?source=imgres&amp;ct=img&amp;q=http://www.teamlloydirvinusa.com/blog/wp-content/uploads/2011/03/sun-tzu_0.jpg&amp;sa=X&amp;ei=YZq4TaKFE8TrOazFoJ0P&amp;ved=0CAQQ8wc&amp;usg=AFQjCNErL2NiVtrtO9Ka3azJQUWz4YFIc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49213"/>
            <a:ext cx="884237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Box 1"/>
          <p:cNvSpPr txBox="1">
            <a:spLocks noChangeArrowheads="1"/>
          </p:cNvSpPr>
          <p:nvPr/>
        </p:nvSpPr>
        <p:spPr bwMode="auto">
          <a:xfrm>
            <a:off x="5967413" y="1190625"/>
            <a:ext cx="2700337" cy="306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1400" b="1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MS PGothic" pitchFamily="34" charset="-128"/>
              </a:rPr>
              <a:t>Iz Umijeće ratovanja, Sun Tzu</a:t>
            </a:r>
          </a:p>
        </p:txBody>
      </p:sp>
      <p:pic>
        <p:nvPicPr>
          <p:cNvPr id="27654" name="Picture 4" descr="pestle-swot-diagr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854466"/>
            <a:ext cx="1905000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19048" y="4710113"/>
            <a:ext cx="3026021" cy="185897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609600" marR="0" lvl="0" indent="-60960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Analize internog okruženja </a:t>
            </a:r>
          </a:p>
          <a:p>
            <a:pPr marL="990600" marR="0" lvl="1" indent="-53340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Analiza konkurentskih čimbenika</a:t>
            </a:r>
          </a:p>
          <a:p>
            <a:pPr marL="990600" marR="0" lvl="1" indent="-53340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Izrada profila poduzeća</a:t>
            </a:r>
          </a:p>
          <a:p>
            <a:pPr marL="990600" marR="0" lvl="1" indent="-53340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Funkcijske analize </a:t>
            </a:r>
          </a:p>
          <a:p>
            <a:pPr marL="990600" marR="0" lvl="1" indent="-53340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Analiza lanca vrijednosti</a:t>
            </a:r>
          </a:p>
          <a:p>
            <a:pPr marL="990600" marR="0" lvl="1" indent="-53340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Analiza resursa</a:t>
            </a:r>
          </a:p>
          <a:p>
            <a:pPr marL="990600" marR="0" lvl="1" indent="-53340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Analiza performansi  (KPI)</a:t>
            </a:r>
          </a:p>
          <a:p>
            <a:pPr marL="990600" marR="0" lvl="1" indent="-53340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Benchmarking</a:t>
            </a:r>
          </a:p>
          <a:p>
            <a:pPr marL="990600" marR="0" lvl="1" indent="-53340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…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25725" y="4710113"/>
            <a:ext cx="2315570" cy="18158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609600" marR="0" lvl="0" indent="-60960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Analize eksternog okruženja </a:t>
            </a:r>
          </a:p>
          <a:p>
            <a:pPr marL="990600" marR="0" lvl="1" indent="-53340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ETOP</a:t>
            </a:r>
          </a:p>
          <a:p>
            <a:pPr marL="990600" marR="0" lvl="1" indent="-53340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Konkurencija</a:t>
            </a:r>
          </a:p>
          <a:p>
            <a:pPr marL="990600" marR="0" lvl="1" indent="-53340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Djelatnost</a:t>
            </a:r>
          </a:p>
          <a:p>
            <a:pPr marL="990600" marR="0" lvl="1" indent="-53340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Segmentacija tržišta</a:t>
            </a:r>
          </a:p>
          <a:p>
            <a:pPr marL="990600" marR="0" lvl="1" indent="-53340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Ključni kupci</a:t>
            </a:r>
          </a:p>
          <a:p>
            <a:pPr marL="990600" marR="0" lvl="1" indent="-53340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Dobavljači</a:t>
            </a:r>
          </a:p>
          <a:p>
            <a:pPr marL="990600" marR="0" lvl="1" indent="-53340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Investitori</a:t>
            </a:r>
          </a:p>
          <a:p>
            <a:pPr marL="990600" marR="0" lvl="1" indent="-53340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Analiza ostalih dionika</a:t>
            </a:r>
          </a:p>
          <a:p>
            <a:pPr marL="990600" marR="0" lvl="1" indent="-53340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...</a:t>
            </a:r>
            <a:endParaRPr kumimoji="0" lang="hr-HR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0" y="4292600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8747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865188"/>
          </a:xfrm>
        </p:spPr>
        <p:txBody>
          <a:bodyPr/>
          <a:lstStyle/>
          <a:p>
            <a:r>
              <a:rPr lang="hr-HR" altLang="sr-Latn-RS" sz="2200" b="1" dirty="0">
                <a:solidFill>
                  <a:srgbClr val="FF0000"/>
                </a:solidFill>
              </a:rPr>
              <a:t>Misija, temeljne vrijednosti, vizija, strategija – </a:t>
            </a:r>
            <a:br>
              <a:rPr lang="hr-HR" altLang="sr-Latn-RS" sz="2200" b="1" dirty="0">
                <a:solidFill>
                  <a:srgbClr val="FF0000"/>
                </a:solidFill>
              </a:rPr>
            </a:br>
            <a:r>
              <a:rPr lang="hr-HR" altLang="sr-Latn-RS" sz="2200" b="1" dirty="0">
                <a:solidFill>
                  <a:srgbClr val="FF0000"/>
                </a:solidFill>
              </a:rPr>
              <a:t>može se i bez toga, ali uz znatno manje efekte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251520" y="1052736"/>
            <a:ext cx="8568952" cy="5616624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ts val="300"/>
              </a:spcBef>
              <a:buFont typeface="Wingdings" panose="05000000000000000000" pitchFamily="2" charset="2"/>
              <a:buNone/>
              <a:defRPr/>
            </a:pPr>
            <a:r>
              <a:rPr lang="hr-HR" sz="1400" dirty="0"/>
              <a:t>	</a:t>
            </a:r>
            <a:r>
              <a:rPr lang="hr-HR" sz="1400" b="1" dirty="0"/>
              <a:t>MISIJA </a:t>
            </a:r>
          </a:p>
          <a:p>
            <a:pPr>
              <a:lnSpc>
                <a:spcPct val="90000"/>
              </a:lnSpc>
              <a:spcBef>
                <a:spcPts val="300"/>
              </a:spcBef>
              <a:defRPr/>
            </a:pPr>
            <a:r>
              <a:rPr lang="hr-HR" sz="1400" b="1" dirty="0">
                <a:solidFill>
                  <a:srgbClr val="FF0000"/>
                </a:solidFill>
              </a:rPr>
              <a:t>Zašto organizacija postoji </a:t>
            </a:r>
            <a:r>
              <a:rPr lang="hr-HR" sz="1400" dirty="0"/>
              <a:t>(... grupa ljudi postoji kao poduzetnička organizacija kako bi zajednički postigli nešto što ne mogu postići odvojeno, daju doprinos društvu, rade nešto vrijedno...)</a:t>
            </a:r>
          </a:p>
          <a:p>
            <a:pPr>
              <a:lnSpc>
                <a:spcPct val="90000"/>
              </a:lnSpc>
              <a:spcBef>
                <a:spcPts val="300"/>
              </a:spcBef>
              <a:defRPr/>
            </a:pPr>
            <a:r>
              <a:rPr lang="hr-HR" sz="1400" b="1" dirty="0">
                <a:solidFill>
                  <a:srgbClr val="FF0000"/>
                </a:solidFill>
              </a:rPr>
              <a:t>„Zvijezda prema kojoj se plovi”, </a:t>
            </a:r>
            <a:r>
              <a:rPr lang="hr-HR" sz="1400" dirty="0"/>
              <a:t>nadahnjuje promjene, dugoročne je naravi (ustvari, nikad se ne može u potpunosti doseći), lako je razumljiva i prenosiva.</a:t>
            </a:r>
          </a:p>
          <a:p>
            <a:pPr>
              <a:lnSpc>
                <a:spcPct val="90000"/>
              </a:lnSpc>
              <a:spcBef>
                <a:spcPts val="300"/>
              </a:spcBef>
              <a:defRPr/>
            </a:pPr>
            <a:r>
              <a:rPr lang="hr-HR" sz="1400" dirty="0"/>
              <a:t>Pri izradi, djelotvorna je metoda „pet zašto” (nakon što se se započne opisnom izjavom, ponavlja se pitanje „zašto je to potrebno” iz čega na površinu izlazi prava misija) </a:t>
            </a:r>
          </a:p>
          <a:p>
            <a:pPr>
              <a:lnSpc>
                <a:spcPct val="90000"/>
              </a:lnSpc>
              <a:spcBef>
                <a:spcPts val="300"/>
              </a:spcBef>
              <a:defRPr/>
            </a:pPr>
            <a:endParaRPr lang="hr-HR" sz="1400" dirty="0"/>
          </a:p>
          <a:p>
            <a:pPr marL="0" indent="0">
              <a:lnSpc>
                <a:spcPct val="90000"/>
              </a:lnSpc>
              <a:spcBef>
                <a:spcPts val="300"/>
              </a:spcBef>
              <a:buFont typeface="Wingdings" panose="05000000000000000000" pitchFamily="2" charset="2"/>
              <a:buNone/>
              <a:defRPr/>
            </a:pPr>
            <a:r>
              <a:rPr lang="hr-HR" sz="1400" dirty="0"/>
              <a:t>	</a:t>
            </a:r>
            <a:r>
              <a:rPr lang="hr-HR" sz="1400" b="1" dirty="0"/>
              <a:t>VRIJEDNOSTI</a:t>
            </a:r>
          </a:p>
          <a:p>
            <a:pPr>
              <a:lnSpc>
                <a:spcPct val="90000"/>
              </a:lnSpc>
              <a:spcBef>
                <a:spcPts val="300"/>
              </a:spcBef>
              <a:defRPr/>
            </a:pPr>
            <a:r>
              <a:rPr lang="hr-HR" sz="1400" b="1" dirty="0">
                <a:solidFill>
                  <a:srgbClr val="FF0000"/>
                </a:solidFill>
              </a:rPr>
              <a:t>Način na koje se stvari rade u organizaciji, duboka uvjerenja i bezvremenska načela koja vode organizaciju</a:t>
            </a:r>
          </a:p>
          <a:p>
            <a:pPr>
              <a:lnSpc>
                <a:spcPct val="90000"/>
              </a:lnSpc>
              <a:spcBef>
                <a:spcPts val="300"/>
              </a:spcBef>
              <a:defRPr/>
            </a:pPr>
            <a:r>
              <a:rPr lang="hr-HR" sz="1400" dirty="0"/>
              <a:t>Bitno ih je osvijestiti i raspraviti </a:t>
            </a:r>
            <a:r>
              <a:rPr lang="hr-HR" sz="1400" b="1" dirty="0">
                <a:solidFill>
                  <a:srgbClr val="FF0000"/>
                </a:solidFill>
              </a:rPr>
              <a:t>(„vjerujemo u” i/ili „vjerujemo da” ...) </a:t>
            </a:r>
            <a:r>
              <a:rPr lang="hr-HR" sz="1400" dirty="0"/>
              <a:t>kako ne bi podlijegale hirovima osobnosti vođa</a:t>
            </a:r>
          </a:p>
          <a:p>
            <a:pPr>
              <a:lnSpc>
                <a:spcPct val="90000"/>
              </a:lnSpc>
              <a:spcBef>
                <a:spcPts val="300"/>
              </a:spcBef>
              <a:defRPr/>
            </a:pPr>
            <a:endParaRPr lang="hr-HR" sz="1400" dirty="0"/>
          </a:p>
          <a:p>
            <a:pPr marL="0" indent="0">
              <a:lnSpc>
                <a:spcPct val="90000"/>
              </a:lnSpc>
              <a:spcBef>
                <a:spcPts val="300"/>
              </a:spcBef>
              <a:buFont typeface="Wingdings" panose="05000000000000000000" pitchFamily="2" charset="2"/>
              <a:buNone/>
              <a:defRPr/>
            </a:pPr>
            <a:r>
              <a:rPr lang="hr-HR" sz="1400" dirty="0"/>
              <a:t>	</a:t>
            </a:r>
            <a:r>
              <a:rPr lang="hr-HR" sz="1400" b="1" dirty="0"/>
              <a:t>VIZIJA</a:t>
            </a:r>
          </a:p>
          <a:p>
            <a:pPr>
              <a:lnSpc>
                <a:spcPct val="90000"/>
              </a:lnSpc>
              <a:spcBef>
                <a:spcPts val="300"/>
              </a:spcBef>
              <a:defRPr/>
            </a:pPr>
            <a:r>
              <a:rPr lang="hr-HR" sz="1400" b="1" dirty="0">
                <a:solidFill>
                  <a:srgbClr val="FF0000"/>
                </a:solidFill>
              </a:rPr>
              <a:t>Slikovit opis što organizacija želi postati u konačnici </a:t>
            </a:r>
            <a:r>
              <a:rPr lang="hr-HR" sz="1400" dirty="0"/>
              <a:t>(može se definirati za 5, 10 ili više godina)</a:t>
            </a:r>
          </a:p>
          <a:p>
            <a:pPr>
              <a:lnSpc>
                <a:spcPct val="90000"/>
              </a:lnSpc>
              <a:spcBef>
                <a:spcPts val="300"/>
              </a:spcBef>
              <a:defRPr/>
            </a:pPr>
            <a:r>
              <a:rPr lang="hr-HR" sz="1400" dirty="0"/>
              <a:t>Prijelaz iz nepokolebive misije i vrijednosti u živ i dinamičan svijet strategije</a:t>
            </a:r>
          </a:p>
          <a:p>
            <a:pPr>
              <a:lnSpc>
                <a:spcPct val="90000"/>
              </a:lnSpc>
              <a:spcBef>
                <a:spcPts val="300"/>
              </a:spcBef>
              <a:defRPr/>
            </a:pPr>
            <a:r>
              <a:rPr lang="hr-HR" sz="1400" b="1" dirty="0">
                <a:solidFill>
                  <a:srgbClr val="FF0000"/>
                </a:solidFill>
              </a:rPr>
              <a:t>Razjašnjava smjer promjene, motivira ljude na akciju, koordinira ljude i razne aktivnosti</a:t>
            </a:r>
          </a:p>
          <a:p>
            <a:pPr>
              <a:lnSpc>
                <a:spcPct val="90000"/>
              </a:lnSpc>
              <a:spcBef>
                <a:spcPts val="300"/>
              </a:spcBef>
              <a:defRPr/>
            </a:pPr>
            <a:r>
              <a:rPr lang="hr-HR" sz="1400" dirty="0"/>
              <a:t>Sažeta, sviđa se svim dionicima, u skladu s misijom i vrijednostima, provjerljiva, izvediva, nadahnjujuća</a:t>
            </a:r>
          </a:p>
          <a:p>
            <a:pPr>
              <a:lnSpc>
                <a:spcPct val="90000"/>
              </a:lnSpc>
              <a:spcBef>
                <a:spcPts val="300"/>
              </a:spcBef>
              <a:defRPr/>
            </a:pPr>
            <a:endParaRPr lang="hr-HR" sz="1400" dirty="0"/>
          </a:p>
          <a:p>
            <a:pPr marL="0" indent="0">
              <a:lnSpc>
                <a:spcPct val="90000"/>
              </a:lnSpc>
              <a:spcBef>
                <a:spcPts val="300"/>
              </a:spcBef>
              <a:buFont typeface="Wingdings" panose="05000000000000000000" pitchFamily="2" charset="2"/>
              <a:buNone/>
              <a:defRPr/>
            </a:pPr>
            <a:r>
              <a:rPr lang="hr-HR" sz="1400" b="1" dirty="0">
                <a:solidFill>
                  <a:srgbClr val="FF0000"/>
                </a:solidFill>
              </a:rPr>
              <a:t>	</a:t>
            </a:r>
            <a:r>
              <a:rPr lang="hr-HR" sz="1400" b="1" dirty="0"/>
              <a:t>STRATEGIJA</a:t>
            </a:r>
          </a:p>
          <a:p>
            <a:pPr>
              <a:lnSpc>
                <a:spcPct val="90000"/>
              </a:lnSpc>
              <a:spcBef>
                <a:spcPts val="300"/>
              </a:spcBef>
              <a:defRPr/>
            </a:pPr>
            <a:r>
              <a:rPr lang="hr-HR" sz="1400" b="1" dirty="0">
                <a:solidFill>
                  <a:srgbClr val="FF0000"/>
                </a:solidFill>
              </a:rPr>
              <a:t>Odabir skupa aktivnosti drugačijih od suparnika, koji organizaciju čini jedinstvenom </a:t>
            </a:r>
            <a:r>
              <a:rPr lang="hr-HR" sz="1400" dirty="0"/>
              <a:t>(Strategija plavog oceana)</a:t>
            </a:r>
          </a:p>
          <a:p>
            <a:pPr>
              <a:lnSpc>
                <a:spcPct val="90000"/>
              </a:lnSpc>
              <a:spcBef>
                <a:spcPts val="300"/>
              </a:spcBef>
              <a:defRPr/>
            </a:pPr>
            <a:r>
              <a:rPr lang="hr-HR" sz="1400" dirty="0"/>
              <a:t>Odabir što ne raditi (</a:t>
            </a:r>
            <a:r>
              <a:rPr lang="hr-HR" sz="1400" b="1" dirty="0">
                <a:solidFill>
                  <a:srgbClr val="FF0000"/>
                </a:solidFill>
              </a:rPr>
              <a:t>izbjegava se „Katica za sve”), povezivanje aktivnosti u integriranu cjelinu</a:t>
            </a:r>
          </a:p>
          <a:p>
            <a:pPr>
              <a:lnSpc>
                <a:spcPct val="90000"/>
              </a:lnSpc>
              <a:spcBef>
                <a:spcPts val="300"/>
              </a:spcBef>
              <a:defRPr/>
            </a:pPr>
            <a:r>
              <a:rPr lang="hr-HR" sz="1400" dirty="0"/>
              <a:t>Kontunitet u osmišljavanju ponude pravih vrijednosti klijentima što uključuje uvažavanje promjena i novih prigoda</a:t>
            </a:r>
          </a:p>
          <a:p>
            <a:pPr>
              <a:lnSpc>
                <a:spcPct val="90000"/>
              </a:lnSpc>
              <a:spcBef>
                <a:spcPts val="300"/>
              </a:spcBef>
              <a:defRPr/>
            </a:pPr>
            <a:r>
              <a:rPr lang="hr-HR" sz="1400" dirty="0"/>
              <a:t>Analiza složenih podataka i konceptualno razumijevanje internog i eksternog okruženja</a:t>
            </a:r>
          </a:p>
        </p:txBody>
      </p:sp>
    </p:spTree>
    <p:extLst>
      <p:ext uri="{BB962C8B-B14F-4D97-AF65-F5344CB8AC3E}">
        <p14:creationId xmlns:p14="http://schemas.microsoft.com/office/powerpoint/2010/main" val="475552773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00221" y="116632"/>
            <a:ext cx="8229600" cy="503237"/>
          </a:xfrm>
        </p:spPr>
        <p:txBody>
          <a:bodyPr/>
          <a:lstStyle/>
          <a:p>
            <a:pPr algn="ctr"/>
            <a:r>
              <a:rPr lang="hr-HR" altLang="sr-Latn-RS" sz="2200" b="1" dirty="0">
                <a:solidFill>
                  <a:srgbClr val="FF0000"/>
                </a:solidFill>
              </a:rPr>
              <a:t>Postavljanje ciljeva i prioriteta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07504" y="836712"/>
            <a:ext cx="8928992" cy="602128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  <a:defRPr/>
            </a:pPr>
            <a:r>
              <a:rPr lang="hr-HR" sz="1400" b="1" dirty="0">
                <a:solidFill>
                  <a:srgbClr val="FF0000"/>
                </a:solidFill>
              </a:rPr>
              <a:t>Ako čovjek ne zna koju luku traži, svaki je vjetar pravi vjetar (Seneka). </a:t>
            </a:r>
          </a:p>
          <a:p>
            <a:pPr>
              <a:lnSpc>
                <a:spcPct val="90000"/>
              </a:lnSpc>
              <a:spcBef>
                <a:spcPts val="300"/>
              </a:spcBef>
              <a:defRPr/>
            </a:pPr>
            <a:r>
              <a:rPr lang="hr-HR" sz="1400" dirty="0"/>
              <a:t>Ciljevi su kao zastavice i rupe u golfu (na što usmjeriti pažnju, koji su objektivni standardi, poboljšava li se igra)</a:t>
            </a:r>
          </a:p>
          <a:p>
            <a:pPr>
              <a:lnSpc>
                <a:spcPct val="90000"/>
              </a:lnSpc>
              <a:spcBef>
                <a:spcPts val="300"/>
              </a:spcBef>
              <a:defRPr/>
            </a:pPr>
            <a:endParaRPr lang="hr-HR" sz="1400" dirty="0"/>
          </a:p>
          <a:p>
            <a:pPr>
              <a:lnSpc>
                <a:spcPct val="90000"/>
              </a:lnSpc>
              <a:spcBef>
                <a:spcPts val="300"/>
              </a:spcBef>
              <a:defRPr/>
            </a:pPr>
            <a:r>
              <a:rPr lang="hr-HR" sz="1400" dirty="0"/>
              <a:t>Ciljevi se definiraju kao neka željena razina učinka u budućnosti </a:t>
            </a:r>
            <a:r>
              <a:rPr lang="hr-HR" sz="1400" b="1" dirty="0">
                <a:solidFill>
                  <a:srgbClr val="FF0000"/>
                </a:solidFill>
              </a:rPr>
              <a:t>(„budućnost” je ključna riječ u ideji cilja).</a:t>
            </a:r>
            <a:r>
              <a:rPr lang="hr-HR" sz="1400" dirty="0"/>
              <a:t> Ciljne vrijednosti treba razvijati u određenim vremenskim intervalima.</a:t>
            </a:r>
          </a:p>
          <a:p>
            <a:pPr>
              <a:lnSpc>
                <a:spcPct val="90000"/>
              </a:lnSpc>
              <a:spcBef>
                <a:spcPts val="300"/>
              </a:spcBef>
              <a:defRPr/>
            </a:pPr>
            <a:endParaRPr lang="hr-HR" sz="1400" dirty="0"/>
          </a:p>
          <a:p>
            <a:pPr>
              <a:lnSpc>
                <a:spcPct val="90000"/>
              </a:lnSpc>
              <a:spcBef>
                <a:spcPts val="300"/>
              </a:spcBef>
              <a:buFont typeface="+mj-lt"/>
              <a:buAutoNum type="arabicPeriod"/>
              <a:defRPr/>
            </a:pPr>
            <a:r>
              <a:rPr lang="hr-HR" sz="1400" b="1" dirty="0"/>
              <a:t>Dugoročne ciljne vrijednosti </a:t>
            </a:r>
            <a:r>
              <a:rPr lang="hr-HR" sz="1400" dirty="0"/>
              <a:t>(WIG – Wildly Important Goals, CILJEVI OD IZUZETNE VAŽNOSTI - CIV)</a:t>
            </a:r>
          </a:p>
          <a:p>
            <a:pPr lvl="1">
              <a:lnSpc>
                <a:spcPct val="90000"/>
              </a:lnSpc>
              <a:spcBef>
                <a:spcPts val="300"/>
              </a:spcBef>
              <a:defRPr/>
            </a:pPr>
            <a:r>
              <a:rPr lang="hr-HR" sz="1400" b="1" dirty="0">
                <a:solidFill>
                  <a:srgbClr val="FF0000"/>
                </a:solidFill>
              </a:rPr>
              <a:t>„Ova se nacija treba posvetiti postizanju cilja da prije kraja ovog desetljeća čovjek sleti na Mjesec i sigurno se vrati na Zemlju, Kennedy 1961. = 20.07.1969 to se i desilo, Apollo 11” </a:t>
            </a:r>
          </a:p>
          <a:p>
            <a:pPr lvl="1">
              <a:lnSpc>
                <a:spcPct val="90000"/>
              </a:lnSpc>
              <a:spcBef>
                <a:spcPts val="300"/>
              </a:spcBef>
              <a:defRPr/>
            </a:pPr>
            <a:r>
              <a:rPr lang="hr-HR" sz="1400" dirty="0"/>
              <a:t>Obrnuto proporcionalna realizacija: ako postavite 11-20 CIV-ova nećete ostvariti niti jedan, ako ih postavite 4-10 ostvarit ćete 1 ili 2, ako ih postavite 2-3 ostvariti ćete ih sve</a:t>
            </a:r>
          </a:p>
          <a:p>
            <a:pPr lvl="1">
              <a:lnSpc>
                <a:spcPct val="90000"/>
              </a:lnSpc>
              <a:spcBef>
                <a:spcPts val="300"/>
              </a:spcBef>
              <a:defRPr/>
            </a:pPr>
            <a:r>
              <a:rPr lang="hr-HR" sz="1400" dirty="0"/>
              <a:t>Produljeni vremenski horizont (min 10 godina) omogućuje organizaciji da se ne žrtvuju dugoročni rezultati u korist kratkoročnih probitaka </a:t>
            </a:r>
          </a:p>
          <a:p>
            <a:pPr lvl="1">
              <a:lnSpc>
                <a:spcPct val="90000"/>
              </a:lnSpc>
              <a:spcBef>
                <a:spcPts val="300"/>
              </a:spcBef>
              <a:defRPr/>
            </a:pPr>
            <a:endParaRPr lang="hr-HR" sz="1400" dirty="0"/>
          </a:p>
          <a:p>
            <a:pPr>
              <a:lnSpc>
                <a:spcPct val="90000"/>
              </a:lnSpc>
              <a:spcBef>
                <a:spcPts val="300"/>
              </a:spcBef>
              <a:buFont typeface="+mj-lt"/>
              <a:buAutoNum type="arabicPeriod"/>
              <a:defRPr/>
            </a:pPr>
            <a:r>
              <a:rPr lang="hr-HR" sz="1400" b="1" dirty="0"/>
              <a:t>Srednjeročne ciljne vrijednosti </a:t>
            </a:r>
            <a:r>
              <a:rPr lang="hr-HR" sz="1400" dirty="0"/>
              <a:t>(elastični ciljevi) </a:t>
            </a:r>
          </a:p>
          <a:p>
            <a:pPr lvl="1">
              <a:lnSpc>
                <a:spcPct val="90000"/>
              </a:lnSpc>
              <a:spcBef>
                <a:spcPts val="300"/>
              </a:spcBef>
              <a:defRPr/>
            </a:pPr>
            <a:r>
              <a:rPr lang="hr-HR" sz="1400" dirty="0"/>
              <a:t>obično izvedeni raščlanjivanjem  CIV-ova, za 3 – 5 godina (npr poboljšanje kreditnog rejtinga za 2 ocjene)</a:t>
            </a:r>
          </a:p>
          <a:p>
            <a:pPr lvl="1">
              <a:lnSpc>
                <a:spcPct val="90000"/>
              </a:lnSpc>
              <a:spcBef>
                <a:spcPts val="300"/>
              </a:spcBef>
              <a:defRPr/>
            </a:pPr>
            <a:r>
              <a:rPr lang="hr-HR" sz="1400" dirty="0"/>
              <a:t>„snažan signal organizaciji da se učini nešto drugačije ili barem umre to pokušavajući (umri muški)”</a:t>
            </a:r>
          </a:p>
          <a:p>
            <a:pPr lvl="1">
              <a:lnSpc>
                <a:spcPct val="90000"/>
              </a:lnSpc>
              <a:spcBef>
                <a:spcPts val="300"/>
              </a:spcBef>
              <a:defRPr/>
            </a:pPr>
            <a:r>
              <a:rPr lang="hr-HR" sz="1400" b="1" dirty="0">
                <a:solidFill>
                  <a:srgbClr val="FF0000"/>
                </a:solidFill>
              </a:rPr>
              <a:t>„Ako postavljate skromne ciljeve, nikad nećete učiniti niša više od skromnog učinka. U doba snažne konkurencije, to je jamstvo da će vas s velikom izvjesnošću pregaziti konkurenti.” Hammer </a:t>
            </a:r>
          </a:p>
          <a:p>
            <a:pPr lvl="1">
              <a:lnSpc>
                <a:spcPct val="90000"/>
              </a:lnSpc>
              <a:spcBef>
                <a:spcPts val="300"/>
              </a:spcBef>
              <a:defRPr/>
            </a:pPr>
            <a:endParaRPr lang="hr-HR" sz="1400" b="1" dirty="0">
              <a:solidFill>
                <a:srgbClr val="FF0000"/>
              </a:solidFill>
            </a:endParaRPr>
          </a:p>
          <a:p>
            <a:pPr marL="400050">
              <a:lnSpc>
                <a:spcPct val="90000"/>
              </a:lnSpc>
              <a:spcBef>
                <a:spcPts val="300"/>
              </a:spcBef>
              <a:buFont typeface="+mj-lt"/>
              <a:buAutoNum type="arabicPeriod"/>
              <a:defRPr/>
            </a:pPr>
            <a:r>
              <a:rPr lang="hr-HR" sz="1400" b="1" dirty="0"/>
              <a:t>Kratkoročni inkrementalni ciljevi</a:t>
            </a:r>
          </a:p>
          <a:p>
            <a:pPr lvl="1">
              <a:lnSpc>
                <a:spcPct val="90000"/>
              </a:lnSpc>
              <a:spcBef>
                <a:spcPts val="300"/>
              </a:spcBef>
              <a:defRPr/>
            </a:pPr>
            <a:r>
              <a:rPr lang="hr-HR" sz="1400" b="1" dirty="0">
                <a:solidFill>
                  <a:srgbClr val="FF0000"/>
                </a:solidFill>
              </a:rPr>
              <a:t>Put od 1000 km počinje jednim korakom</a:t>
            </a:r>
          </a:p>
          <a:p>
            <a:pPr lvl="1">
              <a:lnSpc>
                <a:spcPct val="90000"/>
              </a:lnSpc>
              <a:spcBef>
                <a:spcPts val="300"/>
              </a:spcBef>
              <a:defRPr/>
            </a:pPr>
            <a:r>
              <a:rPr lang="hr-HR" sz="1400" dirty="0"/>
              <a:t>Na godišnjoj razini (rašlanjivi na mjesece i tromjesečja)</a:t>
            </a:r>
          </a:p>
          <a:p>
            <a:pPr lvl="1">
              <a:lnSpc>
                <a:spcPct val="90000"/>
              </a:lnSpc>
              <a:spcBef>
                <a:spcPts val="300"/>
              </a:spcBef>
              <a:defRPr/>
            </a:pPr>
            <a:r>
              <a:rPr lang="hr-HR" sz="1400" dirty="0"/>
              <a:t>Kvantitativno mjerenje napretka u odnosu na CIV-ove i elastične ciljeve</a:t>
            </a:r>
          </a:p>
          <a:p>
            <a:pPr lvl="1">
              <a:lnSpc>
                <a:spcPct val="90000"/>
              </a:lnSpc>
              <a:spcBef>
                <a:spcPts val="300"/>
              </a:spcBef>
              <a:defRPr/>
            </a:pPr>
            <a:r>
              <a:rPr lang="hr-HR" sz="1400" dirty="0"/>
              <a:t>Sustav ranog upozorenja, pravodobne povratne informacije</a:t>
            </a:r>
          </a:p>
          <a:p>
            <a:pPr indent="-285750">
              <a:lnSpc>
                <a:spcPct val="90000"/>
              </a:lnSpc>
              <a:spcBef>
                <a:spcPts val="300"/>
              </a:spcBef>
              <a:defRPr/>
            </a:pPr>
            <a:endParaRPr lang="hr-HR" sz="1400" dirty="0"/>
          </a:p>
          <a:p>
            <a:pPr>
              <a:lnSpc>
                <a:spcPct val="90000"/>
              </a:lnSpc>
              <a:spcBef>
                <a:spcPts val="300"/>
              </a:spcBef>
              <a:defRPr/>
            </a:pPr>
            <a:endParaRPr lang="hr-HR" sz="1400" dirty="0"/>
          </a:p>
          <a:p>
            <a:pPr>
              <a:lnSpc>
                <a:spcPct val="90000"/>
              </a:lnSpc>
              <a:spcBef>
                <a:spcPts val="300"/>
              </a:spcBef>
              <a:defRPr/>
            </a:pPr>
            <a:endParaRPr lang="hr-HR" sz="1400" dirty="0"/>
          </a:p>
          <a:p>
            <a:pPr>
              <a:lnSpc>
                <a:spcPct val="90000"/>
              </a:lnSpc>
              <a:spcBef>
                <a:spcPts val="300"/>
              </a:spcBef>
              <a:defRPr/>
            </a:pPr>
            <a:endParaRPr lang="hr-HR" sz="1400" dirty="0"/>
          </a:p>
          <a:p>
            <a:pPr marL="0" indent="0">
              <a:lnSpc>
                <a:spcPct val="90000"/>
              </a:lnSpc>
              <a:spcBef>
                <a:spcPts val="300"/>
              </a:spcBef>
              <a:buFont typeface="Wingdings" panose="05000000000000000000" pitchFamily="2" charset="2"/>
              <a:buNone/>
              <a:defRPr/>
            </a:pPr>
            <a:endParaRPr lang="hr-HR" sz="1400" dirty="0"/>
          </a:p>
          <a:p>
            <a:pPr>
              <a:lnSpc>
                <a:spcPct val="90000"/>
              </a:lnSpc>
              <a:spcBef>
                <a:spcPts val="300"/>
              </a:spcBef>
              <a:defRPr/>
            </a:pPr>
            <a:endParaRPr lang="hr-HR" sz="1400" dirty="0"/>
          </a:p>
          <a:p>
            <a:pPr>
              <a:lnSpc>
                <a:spcPct val="90000"/>
              </a:lnSpc>
              <a:spcBef>
                <a:spcPts val="300"/>
              </a:spcBef>
              <a:defRPr/>
            </a:pPr>
            <a:endParaRPr lang="hr-HR" sz="1400" dirty="0"/>
          </a:p>
          <a:p>
            <a:pPr>
              <a:lnSpc>
                <a:spcPct val="90000"/>
              </a:lnSpc>
              <a:spcBef>
                <a:spcPts val="300"/>
              </a:spcBef>
              <a:defRPr/>
            </a:pPr>
            <a:endParaRPr lang="hr-HR" sz="1400" dirty="0"/>
          </a:p>
          <a:p>
            <a:pPr>
              <a:lnSpc>
                <a:spcPct val="90000"/>
              </a:lnSpc>
              <a:spcBef>
                <a:spcPts val="300"/>
              </a:spcBef>
              <a:defRPr/>
            </a:pPr>
            <a:endParaRPr lang="hr-HR" sz="1400" dirty="0"/>
          </a:p>
          <a:p>
            <a:pPr>
              <a:lnSpc>
                <a:spcPct val="90000"/>
              </a:lnSpc>
              <a:spcBef>
                <a:spcPts val="300"/>
              </a:spcBef>
              <a:defRPr/>
            </a:pPr>
            <a:endParaRPr lang="hr-HR" sz="1400" dirty="0"/>
          </a:p>
          <a:p>
            <a:pPr>
              <a:lnSpc>
                <a:spcPct val="90000"/>
              </a:lnSpc>
              <a:spcBef>
                <a:spcPts val="300"/>
              </a:spcBef>
              <a:defRPr/>
            </a:pPr>
            <a:endParaRPr lang="hr-HR" sz="1400" dirty="0"/>
          </a:p>
          <a:p>
            <a:pPr>
              <a:lnSpc>
                <a:spcPct val="90000"/>
              </a:lnSpc>
              <a:spcBef>
                <a:spcPts val="300"/>
              </a:spcBef>
              <a:defRPr/>
            </a:pPr>
            <a:endParaRPr lang="hr-HR" sz="1400" dirty="0"/>
          </a:p>
          <a:p>
            <a:pPr>
              <a:lnSpc>
                <a:spcPct val="90000"/>
              </a:lnSpc>
              <a:spcBef>
                <a:spcPts val="300"/>
              </a:spcBef>
              <a:defRPr/>
            </a:pP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1898402283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333375"/>
            <a:ext cx="7848600" cy="649288"/>
          </a:xfrm>
        </p:spPr>
        <p:txBody>
          <a:bodyPr>
            <a:normAutofit/>
          </a:bodyPr>
          <a:lstStyle/>
          <a:p>
            <a:pPr eaLnBrk="1" hangingPunct="1"/>
            <a:r>
              <a:rPr lang="hr-HR" altLang="sr-Latn-RS" sz="3600" b="1" dirty="0">
                <a:solidFill>
                  <a:srgbClr val="FF0000"/>
                </a:solidFill>
              </a:rPr>
              <a:t>Strateška opredjeljenja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5" y="1916113"/>
            <a:ext cx="5760640" cy="475297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hr-HR" altLang="sr-Latn-RS" sz="1800" dirty="0"/>
              <a:t>Strategija kontinuiteta (održavanje)</a:t>
            </a:r>
          </a:p>
          <a:p>
            <a:pPr eaLnBrk="1" hangingPunct="1"/>
            <a:r>
              <a:rPr lang="hr-HR" altLang="sr-Latn-RS" sz="1800" dirty="0"/>
              <a:t>Razvojna strategija</a:t>
            </a:r>
          </a:p>
          <a:p>
            <a:pPr eaLnBrk="1" hangingPunct="1"/>
            <a:r>
              <a:rPr lang="hr-HR" altLang="sr-Latn-RS" sz="1800" dirty="0"/>
              <a:t>Strategija za krizne situacije (žetva, operativno i financijsko restrukturiranje)</a:t>
            </a:r>
          </a:p>
          <a:p>
            <a:pPr eaLnBrk="1" hangingPunct="1"/>
            <a:endParaRPr lang="hr-HR" altLang="sr-Latn-RS" sz="1800" dirty="0"/>
          </a:p>
          <a:p>
            <a:pPr eaLnBrk="1" hangingPunct="1"/>
            <a:endParaRPr lang="hr-HR" altLang="sr-Latn-RS" sz="1800" dirty="0"/>
          </a:p>
          <a:p>
            <a:pPr eaLnBrk="1" hangingPunct="1"/>
            <a:endParaRPr lang="hr-HR" altLang="sr-Latn-RS" sz="1800" dirty="0"/>
          </a:p>
          <a:p>
            <a:pPr eaLnBrk="1" hangingPunct="1"/>
            <a:r>
              <a:rPr lang="hr-HR" altLang="sr-Latn-RS" sz="1800" b="1" dirty="0"/>
              <a:t>Strategija plavog oceana</a:t>
            </a:r>
          </a:p>
          <a:p>
            <a:pPr eaLnBrk="1" hangingPunct="1"/>
            <a:endParaRPr lang="hr-HR" altLang="sr-Latn-RS" sz="1800" dirty="0"/>
          </a:p>
          <a:p>
            <a:pPr eaLnBrk="1" hangingPunct="1"/>
            <a:endParaRPr lang="hr-HR" altLang="sr-Latn-RS" sz="1800" dirty="0"/>
          </a:p>
          <a:p>
            <a:pPr eaLnBrk="1" hangingPunct="1"/>
            <a:endParaRPr lang="hr-HR" altLang="sr-Latn-RS" sz="1800" dirty="0"/>
          </a:p>
          <a:p>
            <a:pPr eaLnBrk="1" hangingPunct="1"/>
            <a:r>
              <a:rPr lang="hr-HR" altLang="sr-Latn-RS" sz="1800" b="1" dirty="0">
                <a:solidFill>
                  <a:srgbClr val="FF0000"/>
                </a:solidFill>
              </a:rPr>
              <a:t>Strategija izlovljenog oceana (poticanje inovacija uvažavanjem ograničenih resursa i opasnosti od socijalno štetnog tehnološko-tehničkog razvoja, od „linearnog” do „cirkularnog” gospodarstva)</a:t>
            </a:r>
          </a:p>
          <a:p>
            <a:pPr eaLnBrk="1" hangingPunct="1"/>
            <a:endParaRPr lang="hr-HR" altLang="sr-Latn-RS" sz="1800" dirty="0"/>
          </a:p>
        </p:txBody>
      </p:sp>
      <p:pic>
        <p:nvPicPr>
          <p:cNvPr id="40965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38" y="3645024"/>
            <a:ext cx="2363787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508500"/>
            <a:ext cx="2160588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5" y="1196752"/>
            <a:ext cx="2697648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04169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254" y="260648"/>
            <a:ext cx="9036496" cy="596481"/>
          </a:xfrm>
          <a:noFill/>
        </p:spPr>
        <p:txBody>
          <a:bodyPr/>
          <a:lstStyle/>
          <a:p>
            <a:pPr eaLnBrk="1" hangingPunct="1"/>
            <a:r>
              <a:rPr lang="hr-HR" altLang="sr-Latn-RS" sz="3200" b="1" dirty="0">
                <a:solidFill>
                  <a:srgbClr val="FF3300"/>
                </a:solidFill>
              </a:rPr>
              <a:t>PDCA proces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179512" y="3284984"/>
            <a:ext cx="3816548" cy="25066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None/>
              <a:tabLst/>
              <a:defRPr/>
            </a:pPr>
            <a:endParaRPr kumimoji="0" lang="hr-HR" altLang="sr-Latn-RS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kumimoji="0" lang="hr-HR" altLang="sr-Latn-RS" sz="16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</a:rPr>
              <a:t>Demingov</a:t>
            </a:r>
            <a:r>
              <a:rPr kumimoji="0" lang="hr-HR" altLang="sr-Latn-RS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</a:rPr>
              <a:t> (</a:t>
            </a:r>
            <a:r>
              <a:rPr kumimoji="0" lang="hr-HR" altLang="sr-Latn-RS" sz="16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</a:rPr>
              <a:t>Shewartov</a:t>
            </a:r>
            <a:r>
              <a:rPr kumimoji="0" lang="hr-HR" altLang="sr-Latn-RS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</a:rPr>
              <a:t>) PDCA ciklus: 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None/>
              <a:tabLst/>
              <a:defRPr/>
            </a:pPr>
            <a:endParaRPr kumimoji="0" lang="hr-HR" altLang="sr-Latn-RS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Pct val="75000"/>
              <a:buFont typeface="+mj-lt"/>
              <a:buAutoNum type="arabicPeriod"/>
              <a:tabLst/>
              <a:defRPr/>
            </a:pPr>
            <a:r>
              <a:rPr kumimoji="0" lang="hr-HR" altLang="sr-Latn-R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Analiziraj i planiraj (PLAN) –</a:t>
            </a:r>
          </a:p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Pct val="75000"/>
              <a:buFont typeface="+mj-lt"/>
              <a:buAutoNum type="arabicPeriod"/>
              <a:tabLst/>
              <a:defRPr/>
            </a:pPr>
            <a:r>
              <a:rPr kumimoji="0" lang="hr-HR" altLang="sr-Latn-R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Čini, odnosno provodi (DO) – </a:t>
            </a:r>
          </a:p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Pct val="75000"/>
              <a:buFont typeface="+mj-lt"/>
              <a:buAutoNum type="arabicPeriod"/>
              <a:tabLst/>
              <a:defRPr/>
            </a:pPr>
            <a:r>
              <a:rPr kumimoji="0" lang="hr-HR" altLang="sr-Latn-R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Nadziri i analiziraj (CHECK) – </a:t>
            </a:r>
          </a:p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Pct val="75000"/>
              <a:buFont typeface="+mj-lt"/>
              <a:buAutoNum type="arabicPeriod"/>
              <a:tabLst/>
              <a:defRPr/>
            </a:pPr>
            <a:r>
              <a:rPr kumimoji="0" lang="hr-HR" altLang="sr-Latn-R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Djeluj, unaprjeđuj i mijenjaj (ACT) </a:t>
            </a:r>
            <a:r>
              <a:rPr kumimoji="0" lang="hr-HR" altLang="sr-Latn-R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None/>
              <a:tabLst/>
              <a:defRPr/>
            </a:pPr>
            <a:endParaRPr kumimoji="0" lang="hr-HR" altLang="sr-Latn-RS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kumimoji="0" lang="hr-HR" altLang="sr-Latn-RS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</a:rPr>
              <a:t>... i tako u krug, uvijek uz više scenarija (minimalno 3)</a:t>
            </a:r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495" y="5392384"/>
            <a:ext cx="4464248" cy="12965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6" name="Picture 17" descr="Image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2613722" cy="1480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917" y="1484784"/>
            <a:ext cx="4776191" cy="2474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41814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5410200" cy="1387475"/>
          </a:xfrm>
        </p:spPr>
        <p:txBody>
          <a:bodyPr/>
          <a:lstStyle/>
          <a:p>
            <a:r>
              <a:rPr lang="hr-HR" altLang="sr-Latn-RS" sz="2800" b="1" dirty="0">
                <a:solidFill>
                  <a:srgbClr val="FF3300"/>
                </a:solidFill>
              </a:rPr>
              <a:t>Ekonomska načela koja se primjenjuju u poduzetništvu</a:t>
            </a:r>
            <a:endParaRPr lang="hr-HR" altLang="sr-Latn-RS" sz="2800" b="1" i="1" dirty="0">
              <a:solidFill>
                <a:schemeClr val="bg2"/>
              </a:solidFill>
            </a:endParaRPr>
          </a:p>
        </p:txBody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2106613"/>
            <a:ext cx="8785225" cy="47513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hr-HR" altLang="sr-Latn-RS" sz="2000" b="1" i="1" dirty="0"/>
              <a:t>„Načelo trajnosti i kontinuiteta“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hr-HR" altLang="sr-Latn-RS" sz="2000" dirty="0"/>
              <a:t>	poslovanje je trajna aktivnost što obvezuje vlasnike i menadžere da osiguraju dugoročne dobre odnose sa gospodarskim okruženjem, vlastima i javnošću.</a:t>
            </a:r>
          </a:p>
          <a:p>
            <a:pPr>
              <a:lnSpc>
                <a:spcPct val="80000"/>
              </a:lnSpc>
            </a:pPr>
            <a:endParaRPr lang="hr-HR" altLang="sr-Latn-RS" sz="2000" b="1" i="1" dirty="0"/>
          </a:p>
          <a:p>
            <a:pPr>
              <a:lnSpc>
                <a:spcPct val="80000"/>
              </a:lnSpc>
            </a:pPr>
            <a:r>
              <a:rPr lang="hr-HR" altLang="sr-Latn-RS" sz="2000" b="1" i="1" dirty="0"/>
              <a:t>„ Načelo stabilnosti“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hr-HR" altLang="sr-Latn-RS" sz="2000" dirty="0"/>
              <a:t>	usredotočiti se na odabir prave poslovne </a:t>
            </a:r>
            <a:r>
              <a:rPr lang="hr-HR" altLang="sr-Latn-RS" sz="2000" dirty="0" err="1"/>
              <a:t>orjentacije</a:t>
            </a:r>
            <a:r>
              <a:rPr lang="hr-HR" altLang="sr-Latn-RS" sz="2000" dirty="0"/>
              <a:t> i strategije.</a:t>
            </a:r>
            <a:endParaRPr lang="hr-HR" altLang="sr-Latn-RS" sz="2000" b="1" i="1" dirty="0"/>
          </a:p>
          <a:p>
            <a:pPr>
              <a:lnSpc>
                <a:spcPct val="80000"/>
              </a:lnSpc>
            </a:pPr>
            <a:endParaRPr lang="hr-HR" altLang="sr-Latn-RS" sz="2000" b="1" i="1" dirty="0"/>
          </a:p>
          <a:p>
            <a:pPr>
              <a:lnSpc>
                <a:spcPct val="80000"/>
              </a:lnSpc>
            </a:pPr>
            <a:r>
              <a:rPr lang="hr-HR" altLang="sr-Latn-RS" sz="2000" b="1" i="1" dirty="0"/>
              <a:t>„Načelo racionalnosti“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hr-HR" altLang="sr-Latn-RS" sz="2000" dirty="0"/>
              <a:t>	težiti da se pri realizaciji ostvare rezultati u određenoj jedinici vremena uz što manje ulaganja i troškova, odnosno težiti da odabrana ulaganja i planirani troškovi donesu što veći rezultat. </a:t>
            </a:r>
            <a:endParaRPr lang="hr-HR" altLang="sr-Latn-RS" sz="2000" b="1" i="1" dirty="0"/>
          </a:p>
          <a:p>
            <a:pPr>
              <a:lnSpc>
                <a:spcPct val="80000"/>
              </a:lnSpc>
            </a:pPr>
            <a:endParaRPr lang="hr-HR" altLang="sr-Latn-RS" sz="2000" b="1" i="1" dirty="0"/>
          </a:p>
          <a:p>
            <a:pPr>
              <a:lnSpc>
                <a:spcPct val="80000"/>
              </a:lnSpc>
            </a:pPr>
            <a:r>
              <a:rPr lang="hr-HR" altLang="sr-Latn-RS" sz="2000" b="1" i="1" dirty="0"/>
              <a:t>„Načelo likvidnosti“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hr-HR" altLang="sr-Latn-RS" sz="2000" dirty="0"/>
              <a:t>	kvalitetu poslovanja potvrditi i kroz sposobnost udovoljenja i podmirenja obaveza.</a:t>
            </a:r>
          </a:p>
        </p:txBody>
      </p:sp>
      <p:pic>
        <p:nvPicPr>
          <p:cNvPr id="428037" name="Picture 5" descr="bronh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88913"/>
            <a:ext cx="2736850" cy="170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4134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3"/>
          <p:cNvSpPr>
            <a:spLocks noGrp="1"/>
          </p:cNvSpPr>
          <p:nvPr>
            <p:ph type="title"/>
          </p:nvPr>
        </p:nvSpPr>
        <p:spPr>
          <a:xfrm>
            <a:off x="457200" y="26988"/>
            <a:ext cx="8229600" cy="1143000"/>
          </a:xfrm>
        </p:spPr>
        <p:txBody>
          <a:bodyPr/>
          <a:lstStyle/>
          <a:p>
            <a:r>
              <a:rPr lang="hr-HR" altLang="sr-Latn-RS" sz="2400" b="1">
                <a:solidFill>
                  <a:srgbClr val="FF0000"/>
                </a:solidFill>
              </a:rPr>
              <a:t>Konceptualni model restrukturiranja</a:t>
            </a:r>
            <a:br>
              <a:rPr lang="hr-HR" altLang="sr-Latn-RS" sz="2400" b="1">
                <a:solidFill>
                  <a:srgbClr val="FF0000"/>
                </a:solidFill>
              </a:rPr>
            </a:br>
            <a:br>
              <a:rPr lang="hr-HR" altLang="sr-Latn-RS" sz="2400" b="1">
                <a:solidFill>
                  <a:srgbClr val="FF0000"/>
                </a:solidFill>
              </a:rPr>
            </a:br>
            <a:r>
              <a:rPr lang="hr-HR" altLang="sr-Latn-RS" sz="1400" i="1">
                <a:solidFill>
                  <a:srgbClr val="FF0000"/>
                </a:solidFill>
              </a:rPr>
              <a:t>(Drljača, 2007. stručni članak „Restrukturiranje sustava upravljanja”)</a:t>
            </a:r>
          </a:p>
        </p:txBody>
      </p:sp>
      <p:pic>
        <p:nvPicPr>
          <p:cNvPr id="2048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557338"/>
            <a:ext cx="8334375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38840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1"/>
          <p:cNvSpPr>
            <a:spLocks noGrp="1" noChangeArrowheads="1"/>
          </p:cNvSpPr>
          <p:nvPr>
            <p:ph type="title"/>
          </p:nvPr>
        </p:nvSpPr>
        <p:spPr>
          <a:xfrm>
            <a:off x="3203575" y="333375"/>
            <a:ext cx="5554663" cy="2611438"/>
          </a:xfrm>
        </p:spPr>
        <p:txBody>
          <a:bodyPr/>
          <a:lstStyle/>
          <a:p>
            <a:pPr eaLnBrk="1" hangingPunct="1"/>
            <a:r>
              <a:rPr lang="hr-HR" altLang="sr-Latn-RS" sz="2800" b="1" i="1" dirty="0">
                <a:solidFill>
                  <a:srgbClr val="002060"/>
                </a:solidFill>
              </a:rPr>
              <a:t>DO IZVRSNOSTI</a:t>
            </a:r>
            <a:br>
              <a:rPr lang="hr-HR" altLang="sr-Latn-RS" sz="2800" b="1" i="1" dirty="0">
                <a:solidFill>
                  <a:srgbClr val="002060"/>
                </a:solidFill>
              </a:rPr>
            </a:br>
            <a:br>
              <a:rPr lang="hr-HR" altLang="sr-Latn-RS" sz="2800" b="1" i="1" dirty="0">
                <a:solidFill>
                  <a:srgbClr val="002060"/>
                </a:solidFill>
              </a:rPr>
            </a:br>
            <a:r>
              <a:rPr lang="hr-HR" altLang="sr-Latn-RS" sz="2800" b="1" i="1" dirty="0">
                <a:solidFill>
                  <a:schemeClr val="bg2"/>
                </a:solidFill>
              </a:rPr>
              <a:t>	</a:t>
            </a:r>
            <a:r>
              <a:rPr lang="hr-HR" altLang="sr-Latn-RS" sz="2800" b="1" i="1" dirty="0">
                <a:solidFill>
                  <a:srgbClr val="487196"/>
                </a:solidFill>
              </a:rPr>
              <a:t>...</a:t>
            </a:r>
            <a:r>
              <a:rPr lang="hr-HR" altLang="sr-Latn-RS" sz="2800" b="1" i="1" dirty="0">
                <a:solidFill>
                  <a:schemeClr val="bg2"/>
                </a:solidFill>
              </a:rPr>
              <a:t> </a:t>
            </a:r>
            <a:r>
              <a:rPr lang="hr-HR" altLang="sr-Latn-RS" sz="2800" b="1" i="1" u="sng" dirty="0">
                <a:solidFill>
                  <a:srgbClr val="FF3300"/>
                </a:solidFill>
              </a:rPr>
              <a:t>KROZ LJUDE</a:t>
            </a:r>
            <a:r>
              <a:rPr lang="hr-HR" altLang="sr-Latn-RS" sz="2800" b="1" i="1" dirty="0">
                <a:solidFill>
                  <a:schemeClr val="bg2"/>
                </a:solidFill>
              </a:rPr>
              <a:t> </a:t>
            </a:r>
            <a:endParaRPr lang="en-GB" altLang="sr-Latn-RS" sz="2800" b="1" i="1" dirty="0">
              <a:solidFill>
                <a:schemeClr val="bg2"/>
              </a:solidFill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2592388" y="3529013"/>
            <a:ext cx="6553200" cy="29432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sz="2800">
                <a:solidFill>
                  <a:schemeClr val="bg2"/>
                </a:solidFill>
              </a:rPr>
              <a:t>	</a:t>
            </a:r>
            <a:r>
              <a:rPr lang="hr-HR" altLang="sr-Latn-RS" sz="2800">
                <a:solidFill>
                  <a:srgbClr val="002060"/>
                </a:solidFill>
              </a:rPr>
              <a:t>Stara kineska:</a:t>
            </a:r>
            <a:r>
              <a:rPr lang="hr-HR" altLang="sr-Latn-RS" sz="2800" b="1">
                <a:solidFill>
                  <a:srgbClr val="002060"/>
                </a:solidFill>
              </a:rPr>
              <a:t>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sz="2800" b="1">
                <a:solidFill>
                  <a:srgbClr val="FF0000"/>
                </a:solidFill>
              </a:rPr>
              <a:t>	„Misliš li godinu dana unaprijed, posadi rižu, planiraš li deset godina, posadi drvo, planiraš li za stotinu godina – odgajaj ljude.“</a:t>
            </a:r>
            <a:r>
              <a:rPr lang="hr-HR" altLang="sr-Latn-RS" sz="2800">
                <a:solidFill>
                  <a:srgbClr val="FF0000"/>
                </a:solidFill>
              </a:rPr>
              <a:t> </a:t>
            </a:r>
            <a:endParaRPr lang="en-GB" altLang="sr-Latn-RS" sz="2800">
              <a:solidFill>
                <a:srgbClr val="FF0000"/>
              </a:solidFill>
            </a:endParaRPr>
          </a:p>
        </p:txBody>
      </p:sp>
      <p:pic>
        <p:nvPicPr>
          <p:cNvPr id="71684" name="Picture 5" descr="humangrowthdevelop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716338"/>
            <a:ext cx="200977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5" name="Picture 9" descr="tour_tradingro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100638"/>
            <a:ext cx="2016125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6" name="Picture 12" descr="partnershi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500188"/>
            <a:ext cx="1995488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7123285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z="2400" b="1" dirty="0">
                <a:solidFill>
                  <a:srgbClr val="FF0000"/>
                </a:solidFill>
              </a:rPr>
              <a:t>Priča o strategiji i planiranju– Sun </a:t>
            </a:r>
            <a:r>
              <a:rPr lang="hr-HR" altLang="sr-Latn-RS" sz="2400" b="1" dirty="0" err="1">
                <a:solidFill>
                  <a:srgbClr val="FF0000"/>
                </a:solidFill>
              </a:rPr>
              <a:t>Tzu</a:t>
            </a:r>
            <a:r>
              <a:rPr lang="hr-HR" altLang="sr-Latn-RS" sz="2400" b="1" dirty="0">
                <a:solidFill>
                  <a:srgbClr val="FF0000"/>
                </a:solidFill>
              </a:rPr>
              <a:t>, Umijeće ratovanja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611560" y="1340768"/>
            <a:ext cx="7344816" cy="3773016"/>
          </a:xfrm>
        </p:spPr>
        <p:txBody>
          <a:bodyPr/>
          <a:lstStyle/>
          <a:p>
            <a:pPr>
              <a:spcBef>
                <a:spcPts val="400"/>
              </a:spcBef>
            </a:pPr>
            <a:r>
              <a:rPr lang="hr-HR" altLang="sr-Latn-RS" sz="1600" dirty="0"/>
              <a:t>70% neuspjeha direktora nije rezultat loše strategije i poslovnih planova, već nesposobnosti da ih provedu (Fortune, 1999.)</a:t>
            </a:r>
          </a:p>
          <a:p>
            <a:pPr>
              <a:spcBef>
                <a:spcPts val="400"/>
              </a:spcBef>
            </a:pPr>
            <a:endParaRPr lang="hr-HR" altLang="sr-Latn-RS" sz="1600" dirty="0"/>
          </a:p>
          <a:p>
            <a:pPr>
              <a:spcBef>
                <a:spcPts val="400"/>
              </a:spcBef>
            </a:pPr>
            <a:r>
              <a:rPr lang="hr-HR" altLang="sr-Latn-RS" sz="1600" dirty="0"/>
              <a:t>Prepreke u provedbi strategije (</a:t>
            </a:r>
            <a:r>
              <a:rPr lang="hr-HR" altLang="sr-Latn-RS" sz="1600" dirty="0" err="1"/>
              <a:t>Kaplan</a:t>
            </a:r>
            <a:r>
              <a:rPr lang="hr-HR" altLang="sr-Latn-RS" sz="1600" dirty="0"/>
              <a:t> i Norton)</a:t>
            </a:r>
          </a:p>
          <a:p>
            <a:pPr lvl="1">
              <a:spcBef>
                <a:spcPts val="400"/>
              </a:spcBef>
            </a:pPr>
            <a:r>
              <a:rPr lang="hr-HR" altLang="sr-Latn-RS" sz="1600" dirty="0"/>
              <a:t>Samo 10% organizacija provodi svoju strategiju i planove</a:t>
            </a:r>
          </a:p>
          <a:p>
            <a:pPr lvl="1">
              <a:spcBef>
                <a:spcPts val="400"/>
              </a:spcBef>
            </a:pPr>
            <a:r>
              <a:rPr lang="hr-HR" altLang="sr-Latn-RS" sz="1600" dirty="0"/>
              <a:t>Prepreke u viziji (samo 5% radnika razumije strategiju i planove)</a:t>
            </a:r>
          </a:p>
          <a:p>
            <a:pPr lvl="1">
              <a:spcBef>
                <a:spcPts val="400"/>
              </a:spcBef>
            </a:pPr>
            <a:r>
              <a:rPr lang="hr-HR" altLang="sr-Latn-RS" sz="1600" dirty="0"/>
              <a:t>Prepreke u ljudima (samo 25% ključnog osoblja ima poticaje vezane na strategiju i planove)</a:t>
            </a:r>
          </a:p>
          <a:p>
            <a:pPr lvl="1">
              <a:spcBef>
                <a:spcPts val="400"/>
              </a:spcBef>
            </a:pPr>
            <a:r>
              <a:rPr lang="hr-HR" altLang="sr-Latn-RS" sz="1600" dirty="0"/>
              <a:t>Prepreke u menadžmentu (85% menadžerskih timova provodi manje od 1 sata mjesečno razgovarajući o strategiji i poslovnim planovima)</a:t>
            </a:r>
          </a:p>
          <a:p>
            <a:pPr lvl="1">
              <a:spcBef>
                <a:spcPts val="400"/>
              </a:spcBef>
            </a:pPr>
            <a:r>
              <a:rPr lang="hr-HR" altLang="sr-Latn-RS" sz="1600" dirty="0"/>
              <a:t>Prepreke u resursima (60% organizacija ne povezuje budžete s strategijom i poslovnim planovima)</a:t>
            </a:r>
            <a:endParaRPr lang="hr-HR" altLang="sr-Latn-RS" sz="16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284" y="4869160"/>
            <a:ext cx="2736304" cy="186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554090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63938" y="1341438"/>
            <a:ext cx="5111750" cy="51117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r-HR" altLang="sr-Latn-RS" sz="1800" dirty="0"/>
              <a:t>Financijski pokazatelji više nisu dovoljni da bi se shvatilo zašto poduzeće posluje na način kako posluje.</a:t>
            </a:r>
          </a:p>
          <a:p>
            <a:pPr eaLnBrk="1" hangingPunct="1">
              <a:lnSpc>
                <a:spcPct val="80000"/>
              </a:lnSpc>
            </a:pPr>
            <a:endParaRPr lang="hr-HR" altLang="sr-Latn-RS" sz="1800" dirty="0"/>
          </a:p>
          <a:p>
            <a:pPr eaLnBrk="1" hangingPunct="1">
              <a:lnSpc>
                <a:spcPct val="80000"/>
              </a:lnSpc>
            </a:pPr>
            <a:r>
              <a:rPr lang="hr-HR" altLang="sr-Latn-RS" sz="1800" dirty="0"/>
              <a:t>Kratkoročni financijski pokazatelji mogu navesti na krivi trag i pogrešne odluke.</a:t>
            </a:r>
          </a:p>
          <a:p>
            <a:pPr eaLnBrk="1" hangingPunct="1">
              <a:lnSpc>
                <a:spcPct val="80000"/>
              </a:lnSpc>
            </a:pPr>
            <a:endParaRPr lang="hr-HR" altLang="sr-Latn-RS" sz="1800" dirty="0"/>
          </a:p>
          <a:p>
            <a:pPr eaLnBrk="1" hangingPunct="1">
              <a:lnSpc>
                <a:spcPct val="80000"/>
              </a:lnSpc>
            </a:pPr>
            <a:r>
              <a:rPr lang="hr-HR" altLang="sr-Latn-RS" sz="1800" dirty="0"/>
              <a:t>Nisu samo financijski pokazatelji oni koji stvaraju vrijednost.</a:t>
            </a:r>
          </a:p>
          <a:p>
            <a:pPr eaLnBrk="1" hangingPunct="1">
              <a:lnSpc>
                <a:spcPct val="80000"/>
              </a:lnSpc>
            </a:pPr>
            <a:endParaRPr lang="hr-HR" altLang="sr-Latn-RS" sz="1800" dirty="0"/>
          </a:p>
          <a:p>
            <a:pPr eaLnBrk="1" hangingPunct="1">
              <a:lnSpc>
                <a:spcPct val="80000"/>
              </a:lnSpc>
            </a:pPr>
            <a:r>
              <a:rPr lang="hr-HR" altLang="sr-Latn-RS" sz="1800" dirty="0"/>
              <a:t>Ljudi, odnosi sa kupcima i korisnicima, interni procesi, inovacije, prepoznatljivost, kvalitetan razvoj proizvoda i organizacije = sve su to kratkoročno neopipljivi ili skriveni faktori </a:t>
            </a:r>
          </a:p>
          <a:p>
            <a:pPr eaLnBrk="1" hangingPunct="1">
              <a:lnSpc>
                <a:spcPct val="80000"/>
              </a:lnSpc>
            </a:pPr>
            <a:endParaRPr lang="hr-HR" altLang="sr-Latn-RS" sz="18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hr-HR" altLang="sr-Latn-RS" sz="1800" dirty="0"/>
              <a:t>	a zovu se i sačinjavaju </a:t>
            </a:r>
            <a:r>
              <a:rPr lang="hr-HR" altLang="sr-Latn-RS" sz="1800" b="1" dirty="0">
                <a:solidFill>
                  <a:srgbClr val="FF0000"/>
                </a:solidFill>
              </a:rPr>
              <a:t>intelektualni kapital</a:t>
            </a:r>
          </a:p>
        </p:txBody>
      </p:sp>
      <p:pic>
        <p:nvPicPr>
          <p:cNvPr id="14339" name="Picture 3" descr="19%20-%20Iceberg%2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060575"/>
            <a:ext cx="2603500" cy="355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3106738" cy="1100138"/>
          </a:xfrm>
        </p:spPr>
        <p:txBody>
          <a:bodyPr>
            <a:normAutofit/>
          </a:bodyPr>
          <a:lstStyle/>
          <a:p>
            <a:pPr eaLnBrk="1" hangingPunct="1"/>
            <a:r>
              <a:rPr lang="hr-HR" altLang="sr-Latn-RS" sz="3200" b="1" dirty="0">
                <a:solidFill>
                  <a:srgbClr val="FF0000"/>
                </a:solidFill>
              </a:rPr>
              <a:t>Izazov 1/7</a:t>
            </a:r>
          </a:p>
        </p:txBody>
      </p:sp>
    </p:spTree>
    <p:extLst>
      <p:ext uri="{BB962C8B-B14F-4D97-AF65-F5344CB8AC3E}">
        <p14:creationId xmlns:p14="http://schemas.microsoft.com/office/powerpoint/2010/main" val="8863175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7200279" cy="4918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5" descr="19%20-%20Iceberg%2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113" y="310995"/>
            <a:ext cx="1896379" cy="2591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8"/>
          <p:cNvSpPr txBox="1">
            <a:spLocks noChangeArrowheads="1"/>
          </p:cNvSpPr>
          <p:nvPr/>
        </p:nvSpPr>
        <p:spPr bwMode="auto">
          <a:xfrm>
            <a:off x="251520" y="5846778"/>
            <a:ext cx="871252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Intelektualni kapital</a:t>
            </a:r>
            <a:r>
              <a:rPr kumimoji="0" lang="hr-HR" altLang="sr-Latn-RS" sz="14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hr-HR" altLang="sr-Latn-RS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</a:rPr>
              <a:t>je: znanje, informacije, intelektualno vlasništvo, iskustvo. Sve što se može iskoristiti u cilju stvaranja vrijednosti. To je ukupna moć kolektivnog uma koju je vrlo teško identificirati, a još teže efikasno iskoristiti. No, jednom kada je nađete, sigurno pobjeđujete.</a:t>
            </a:r>
          </a:p>
        </p:txBody>
      </p:sp>
      <p:sp>
        <p:nvSpPr>
          <p:cNvPr id="297993" name="Line 9"/>
          <p:cNvSpPr>
            <a:spLocks noChangeShapeType="1"/>
          </p:cNvSpPr>
          <p:nvPr/>
        </p:nvSpPr>
        <p:spPr bwMode="auto">
          <a:xfrm flipV="1">
            <a:off x="1835696" y="980727"/>
            <a:ext cx="5328592" cy="63367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</a:endParaRPr>
          </a:p>
        </p:txBody>
      </p:sp>
      <p:sp>
        <p:nvSpPr>
          <p:cNvPr id="297994" name="Line 10"/>
          <p:cNvSpPr>
            <a:spLocks noChangeShapeType="1"/>
          </p:cNvSpPr>
          <p:nvPr/>
        </p:nvSpPr>
        <p:spPr bwMode="auto">
          <a:xfrm flipV="1">
            <a:off x="3479348" y="1614403"/>
            <a:ext cx="3756948" cy="41172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9314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/>
            <a:r>
              <a:rPr lang="hr-HR" altLang="sr-Latn-RS" sz="3200" dirty="0">
                <a:solidFill>
                  <a:srgbClr val="FF0000"/>
                </a:solidFill>
              </a:rPr>
              <a:t>Jedan od mogućih opcija za postizanje izvrsnosti: “Strategija plavog oceana” ...</a:t>
            </a:r>
            <a:endParaRPr lang="en-GB" altLang="sr-Latn-RS" sz="3200" dirty="0">
              <a:solidFill>
                <a:srgbClr val="FF0000"/>
              </a:solidFill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8218488" cy="5842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hr-HR" altLang="sr-Latn-RS" sz="2400" b="1">
                <a:solidFill>
                  <a:schemeClr val="bg2"/>
                </a:solidFill>
              </a:rPr>
              <a:t>	</a:t>
            </a:r>
            <a:r>
              <a:rPr lang="hr-HR" altLang="sr-Latn-RS" sz="2400" b="1"/>
              <a:t>... ili “stvoriti prostor bez konkurencije na tržištu” </a:t>
            </a:r>
            <a:endParaRPr lang="en-GB" altLang="sr-Latn-RS" sz="2400" b="1"/>
          </a:p>
        </p:txBody>
      </p:sp>
      <p:graphicFrame>
        <p:nvGraphicFramePr>
          <p:cNvPr id="45060" name="Object 13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3924300" y="3213100"/>
          <a:ext cx="1781175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Clip" r:id="rId3" imgW="5486400" imgH="5546725" progId="MS_ClipArt_Gallery.2">
                  <p:embed/>
                </p:oleObj>
              </mc:Choice>
              <mc:Fallback>
                <p:oleObj name="Clip" r:id="rId3" imgW="5486400" imgH="5546725" progId="MS_ClipArt_Gallery.2">
                  <p:embed/>
                  <p:pic>
                    <p:nvPicPr>
                      <p:cNvPr id="45060" name="Object 1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3213100"/>
                        <a:ext cx="1781175" cy="180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5061" name="Picture 14" descr="1610877364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565400"/>
            <a:ext cx="24479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15" descr="croatia-00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005263"/>
            <a:ext cx="2087562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3424" name="AutoShape 16"/>
          <p:cNvSpPr>
            <a:spLocks noChangeArrowheads="1"/>
          </p:cNvSpPr>
          <p:nvPr/>
        </p:nvSpPr>
        <p:spPr bwMode="auto">
          <a:xfrm>
            <a:off x="1763713" y="4508500"/>
            <a:ext cx="1800225" cy="804863"/>
          </a:xfrm>
          <a:prstGeom prst="curvedUpArrow">
            <a:avLst>
              <a:gd name="adj1" fmla="val 44734"/>
              <a:gd name="adj2" fmla="val 8946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</a:endParaRPr>
          </a:p>
        </p:txBody>
      </p:sp>
      <p:sp>
        <p:nvSpPr>
          <p:cNvPr id="273425" name="AutoShape 17"/>
          <p:cNvSpPr>
            <a:spLocks noChangeArrowheads="1"/>
          </p:cNvSpPr>
          <p:nvPr/>
        </p:nvSpPr>
        <p:spPr bwMode="auto">
          <a:xfrm>
            <a:off x="5651500" y="2492375"/>
            <a:ext cx="1873250" cy="733425"/>
          </a:xfrm>
          <a:prstGeom prst="curvedDownArrow">
            <a:avLst>
              <a:gd name="adj1" fmla="val 51082"/>
              <a:gd name="adj2" fmla="val 102165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91225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549275"/>
            <a:ext cx="8102600" cy="485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3357563"/>
            <a:ext cx="1477962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751" name="Line 7"/>
          <p:cNvSpPr>
            <a:spLocks noChangeShapeType="1"/>
          </p:cNvSpPr>
          <p:nvPr/>
        </p:nvSpPr>
        <p:spPr bwMode="auto">
          <a:xfrm>
            <a:off x="4067175" y="1628775"/>
            <a:ext cx="7207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</a:endParaRPr>
          </a:p>
        </p:txBody>
      </p:sp>
      <p:sp>
        <p:nvSpPr>
          <p:cNvPr id="287752" name="Line 8"/>
          <p:cNvSpPr>
            <a:spLocks noChangeShapeType="1"/>
          </p:cNvSpPr>
          <p:nvPr/>
        </p:nvSpPr>
        <p:spPr bwMode="auto">
          <a:xfrm>
            <a:off x="323850" y="6453188"/>
            <a:ext cx="720725" cy="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</a:endParaRPr>
          </a:p>
        </p:txBody>
      </p:sp>
      <p:sp>
        <p:nvSpPr>
          <p:cNvPr id="287753" name="Line 9"/>
          <p:cNvSpPr>
            <a:spLocks noChangeShapeType="1"/>
          </p:cNvSpPr>
          <p:nvPr/>
        </p:nvSpPr>
        <p:spPr bwMode="auto">
          <a:xfrm>
            <a:off x="3563938" y="6453188"/>
            <a:ext cx="720725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</a:endParaRPr>
          </a:p>
        </p:txBody>
      </p:sp>
      <p:sp>
        <p:nvSpPr>
          <p:cNvPr id="287754" name="Text Box 10"/>
          <p:cNvSpPr txBox="1">
            <a:spLocks noChangeArrowheads="1"/>
          </p:cNvSpPr>
          <p:nvPr/>
        </p:nvSpPr>
        <p:spPr bwMode="auto">
          <a:xfrm>
            <a:off x="1095375" y="6307138"/>
            <a:ext cx="1209675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0" i="0" u="none" strike="noStrike" kern="0" cap="none" spc="0" normalizeH="0" baseline="0" noProof="0">
                <a:ln>
                  <a:noFill/>
                </a:ln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</a:rPr>
              <a:t>Hoteli sa 2**</a:t>
            </a:r>
          </a:p>
        </p:txBody>
      </p:sp>
      <p:sp>
        <p:nvSpPr>
          <p:cNvPr id="287755" name="Text Box 11"/>
          <p:cNvSpPr txBox="1">
            <a:spLocks noChangeArrowheads="1"/>
          </p:cNvSpPr>
          <p:nvPr/>
        </p:nvSpPr>
        <p:spPr bwMode="auto">
          <a:xfrm>
            <a:off x="4500563" y="6308725"/>
            <a:ext cx="1139825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</a:rPr>
              <a:t>Hoteli sa 1*</a:t>
            </a:r>
          </a:p>
        </p:txBody>
      </p:sp>
    </p:spTree>
    <p:extLst>
      <p:ext uri="{BB962C8B-B14F-4D97-AF65-F5344CB8AC3E}">
        <p14:creationId xmlns:p14="http://schemas.microsoft.com/office/powerpoint/2010/main" val="4237776494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73075"/>
            <a:ext cx="5698976" cy="651669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/>
            <a:r>
              <a:rPr lang="hr-HR" altLang="sr-Latn-RS" sz="3200" b="1" dirty="0">
                <a:solidFill>
                  <a:srgbClr val="FF0000"/>
                </a:solidFill>
              </a:rPr>
              <a:t>Analiza krivulje vrijednosti</a:t>
            </a:r>
          </a:p>
        </p:txBody>
      </p:sp>
      <p:pic>
        <p:nvPicPr>
          <p:cNvPr id="47108" name="Picture 6" descr="WhatisEmergencyPlanning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407" y="238088"/>
            <a:ext cx="1798637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7133659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0167886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33375"/>
            <a:ext cx="8532812" cy="71913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/>
            <a:r>
              <a:rPr lang="hr-HR" altLang="sr-Latn-RS" sz="2400" b="1">
                <a:solidFill>
                  <a:srgbClr val="FF0000"/>
                </a:solidFill>
              </a:rPr>
              <a:t>Upravljanje troškovima po “Strategiji plavog oceana”</a:t>
            </a:r>
          </a:p>
        </p:txBody>
      </p:sp>
      <p:pic>
        <p:nvPicPr>
          <p:cNvPr id="4813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564904"/>
            <a:ext cx="8000892" cy="407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4716463" cy="13874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363" y="908050"/>
            <a:ext cx="4338637" cy="13843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699424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re 1"/>
          <p:cNvSpPr>
            <a:spLocks noGrp="1"/>
          </p:cNvSpPr>
          <p:nvPr>
            <p:ph type="title"/>
          </p:nvPr>
        </p:nvSpPr>
        <p:spPr>
          <a:xfrm>
            <a:off x="230188" y="115888"/>
            <a:ext cx="8928100" cy="1143000"/>
          </a:xfrm>
        </p:spPr>
        <p:txBody>
          <a:bodyPr/>
          <a:lstStyle/>
          <a:p>
            <a:pPr eaLnBrk="1" hangingPunct="1"/>
            <a:r>
              <a:rPr lang="hr-HR" altLang="sr-Latn-RS" sz="3200" b="1">
                <a:solidFill>
                  <a:srgbClr val="FF0000"/>
                </a:solidFill>
              </a:rPr>
              <a:t>Peter Senge : </a:t>
            </a:r>
            <a:br>
              <a:rPr lang="hr-HR" altLang="sr-Latn-RS" sz="3200" b="1">
                <a:solidFill>
                  <a:srgbClr val="FF0000"/>
                </a:solidFill>
              </a:rPr>
            </a:br>
            <a:r>
              <a:rPr lang="hr-HR" altLang="sr-Latn-RS" sz="3200" b="1">
                <a:solidFill>
                  <a:srgbClr val="FF0000"/>
                </a:solidFill>
              </a:rPr>
              <a:t>V disciplina, “teorija učećih organizacija”</a:t>
            </a:r>
            <a:endParaRPr lang="fr-CA" altLang="sr-Latn-RS" sz="3200" b="1">
              <a:solidFill>
                <a:srgbClr val="FF0000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323850" y="1844675"/>
            <a:ext cx="6119813" cy="4608513"/>
          </a:xfrm>
        </p:spPr>
        <p:txBody>
          <a:bodyPr>
            <a:normAutofit/>
          </a:bodyPr>
          <a:lstStyle/>
          <a:p>
            <a:pPr marL="0" indent="0" eaLnBrk="1" hangingPunct="1">
              <a:buFontTx/>
              <a:buNone/>
              <a:defRPr/>
            </a:pPr>
            <a:r>
              <a:rPr lang="hr-HR" sz="1600" dirty="0"/>
              <a:t>....... Da bi se postigli kvalitativni pomaci, nužno je ostvariti proces “dvostrukog kruga učenja“, tj. rješenja tražiti u promjeni temeljnih postavki, mentalnih sklopova ili načina razmišljanja:</a:t>
            </a:r>
          </a:p>
          <a:p>
            <a:pPr marL="0" indent="0" eaLnBrk="1" hangingPunct="1">
              <a:buFontTx/>
              <a:buNone/>
              <a:defRPr/>
            </a:pPr>
            <a:endParaRPr lang="hr-HR" sz="1600" dirty="0"/>
          </a:p>
          <a:p>
            <a:pPr eaLnBrk="1" hangingPunct="1">
              <a:buFont typeface="Arial" charset="0"/>
              <a:buChar char="•"/>
              <a:defRPr/>
            </a:pPr>
            <a:r>
              <a:rPr lang="hr-HR" sz="1600" dirty="0"/>
              <a:t>od sagledavanja dijelova prema </a:t>
            </a:r>
            <a:r>
              <a:rPr lang="hr-HR" sz="1600" b="1" dirty="0">
                <a:solidFill>
                  <a:srgbClr val="FF0000"/>
                </a:solidFill>
              </a:rPr>
              <a:t>sagledavanju cjeline</a:t>
            </a:r>
          </a:p>
          <a:p>
            <a:pPr eaLnBrk="1" hangingPunct="1">
              <a:buFont typeface="Arial" charset="0"/>
              <a:buChar char="•"/>
              <a:defRPr/>
            </a:pPr>
            <a:endParaRPr lang="hr-HR" sz="1600" dirty="0"/>
          </a:p>
          <a:p>
            <a:pPr eaLnBrk="1" hangingPunct="1">
              <a:buFont typeface="Arial" charset="0"/>
              <a:buChar char="•"/>
              <a:defRPr/>
            </a:pPr>
            <a:r>
              <a:rPr lang="hr-HR" sz="1600" dirty="0"/>
              <a:t>od percipiranja ljudi kao bespomoćnih objekata prema njihovoj percepciji do percepcije kao </a:t>
            </a:r>
            <a:r>
              <a:rPr lang="hr-HR" sz="1600" b="1" dirty="0">
                <a:solidFill>
                  <a:srgbClr val="FF0000"/>
                </a:solidFill>
              </a:rPr>
              <a:t>aktivnih sukreatora svoje stvarnosti</a:t>
            </a:r>
          </a:p>
          <a:p>
            <a:pPr eaLnBrk="1" hangingPunct="1">
              <a:buFont typeface="Arial" charset="0"/>
              <a:buChar char="•"/>
              <a:defRPr/>
            </a:pPr>
            <a:endParaRPr lang="hr-HR" sz="1600" dirty="0"/>
          </a:p>
          <a:p>
            <a:pPr eaLnBrk="1" hangingPunct="1">
              <a:buFont typeface="Arial" charset="0"/>
              <a:buChar char="•"/>
              <a:defRPr/>
            </a:pPr>
            <a:r>
              <a:rPr lang="hr-HR" sz="1600" dirty="0"/>
              <a:t>od reagiranja na sadašnjost prema </a:t>
            </a:r>
            <a:r>
              <a:rPr lang="hr-HR" sz="1600" b="1" dirty="0">
                <a:solidFill>
                  <a:srgbClr val="FF0000"/>
                </a:solidFill>
              </a:rPr>
              <a:t>kreiranju budućnosti</a:t>
            </a:r>
          </a:p>
          <a:p>
            <a:pPr eaLnBrk="1" hangingPunct="1">
              <a:buFont typeface="Arial" charset="0"/>
              <a:buChar char="•"/>
              <a:defRPr/>
            </a:pPr>
            <a:endParaRPr lang="hr-HR" sz="1600" dirty="0"/>
          </a:p>
          <a:p>
            <a:pPr eaLnBrk="1" hangingPunct="1">
              <a:buFont typeface="Arial" charset="0"/>
              <a:buChar char="•"/>
              <a:defRPr/>
            </a:pPr>
            <a:r>
              <a:rPr lang="hr-HR" sz="1600" dirty="0"/>
              <a:t>od percipiranja linearnih uzročno – posljedičnih veza prema </a:t>
            </a:r>
            <a:r>
              <a:rPr lang="hr-HR" sz="1600" b="1" dirty="0">
                <a:solidFill>
                  <a:srgbClr val="FF0000"/>
                </a:solidFill>
              </a:rPr>
              <a:t>sagledavanju međusobnih odnosa</a:t>
            </a:r>
          </a:p>
          <a:p>
            <a:pPr eaLnBrk="1" hangingPunct="1">
              <a:buFont typeface="Arial" charset="0"/>
              <a:buChar char="•"/>
              <a:defRPr/>
            </a:pPr>
            <a:endParaRPr lang="hr-HR" sz="1600" dirty="0"/>
          </a:p>
          <a:p>
            <a:pPr eaLnBrk="1" hangingPunct="1">
              <a:buFont typeface="Arial" charset="0"/>
              <a:buChar char="•"/>
              <a:defRPr/>
            </a:pPr>
            <a:r>
              <a:rPr lang="hr-HR" sz="1600" dirty="0"/>
              <a:t>od pojedinačnog prema </a:t>
            </a:r>
            <a:r>
              <a:rPr lang="hr-HR" sz="1600" b="1" dirty="0">
                <a:solidFill>
                  <a:srgbClr val="FF0000"/>
                </a:solidFill>
              </a:rPr>
              <a:t>zajedničkom mišljenju</a:t>
            </a:r>
            <a:r>
              <a:rPr lang="hr-HR" sz="1600" b="1" dirty="0"/>
              <a:t>. </a:t>
            </a:r>
          </a:p>
        </p:txBody>
      </p:sp>
      <p:pic>
        <p:nvPicPr>
          <p:cNvPr id="86020" name="Picture 4" descr="Care About the Planet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148138"/>
            <a:ext cx="2520950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535919"/>
      </p:ext>
    </p:extLst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00" y="1944688"/>
            <a:ext cx="1751013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341438"/>
            <a:ext cx="1473200" cy="196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4170363"/>
            <a:ext cx="1684338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TextBox 5"/>
          <p:cNvSpPr txBox="1">
            <a:spLocks noChangeArrowheads="1"/>
          </p:cNvSpPr>
          <p:nvPr/>
        </p:nvSpPr>
        <p:spPr bwMode="auto">
          <a:xfrm>
            <a:off x="1331913" y="215900"/>
            <a:ext cx="67119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Ne preživljavaju ni najjači, ni najpametniji.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Preživljavaju oni koji se najbolje prilagođavaju promjenama</a:t>
            </a:r>
          </a:p>
        </p:txBody>
      </p:sp>
      <p:pic>
        <p:nvPicPr>
          <p:cNvPr id="37894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707" y="2564904"/>
            <a:ext cx="3554165" cy="218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5" name="TextBox 7"/>
          <p:cNvSpPr txBox="1">
            <a:spLocks noChangeArrowheads="1"/>
          </p:cNvSpPr>
          <p:nvPr/>
        </p:nvSpPr>
        <p:spPr bwMode="auto">
          <a:xfrm>
            <a:off x="290513" y="5734050"/>
            <a:ext cx="41370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</a:rPr>
              <a:t>Preživljavaju oni koji su uravnoteženo zadovoljili interese svih dionika.</a:t>
            </a:r>
          </a:p>
        </p:txBody>
      </p:sp>
      <p:sp>
        <p:nvSpPr>
          <p:cNvPr id="37896" name="TextBox 8"/>
          <p:cNvSpPr txBox="1">
            <a:spLocks noChangeArrowheads="1"/>
          </p:cNvSpPr>
          <p:nvPr/>
        </p:nvSpPr>
        <p:spPr bwMode="auto">
          <a:xfrm>
            <a:off x="4929780" y="1756243"/>
            <a:ext cx="402776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cs typeface="Shonar Bangla" panose="020B0502040204020203" pitchFamily="34" charset="0"/>
              </a:rPr>
              <a:t>Fleksigurnost</a:t>
            </a:r>
            <a:endParaRPr kumimoji="0" lang="hr-HR" altLang="sr-Latn-RS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anose="020B0A04020102020204" pitchFamily="34" charset="0"/>
              <a:cs typeface="Shonar Bangla" panose="020B05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03325" y="4949220"/>
            <a:ext cx="3954224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Dionici: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Interni: </a:t>
            </a:r>
            <a:r>
              <a:rPr kumimoji="0" lang="hr-HR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zaposlenici, uprava, vlasnici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Eksterni: </a:t>
            </a:r>
            <a:r>
              <a:rPr kumimoji="0" lang="hr-HR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kupci, dobavljači, društvo, proračun,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investitori, dioničari, prirodno okruženje </a:t>
            </a:r>
          </a:p>
        </p:txBody>
      </p:sp>
    </p:spTree>
    <p:extLst>
      <p:ext uri="{BB962C8B-B14F-4D97-AF65-F5344CB8AC3E}">
        <p14:creationId xmlns:p14="http://schemas.microsoft.com/office/powerpoint/2010/main" val="23178531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itre 1"/>
          <p:cNvSpPr>
            <a:spLocks noGrp="1"/>
          </p:cNvSpPr>
          <p:nvPr>
            <p:ph type="title"/>
          </p:nvPr>
        </p:nvSpPr>
        <p:spPr>
          <a:xfrm>
            <a:off x="4752975" y="1988840"/>
            <a:ext cx="4391025" cy="3312368"/>
          </a:xfrm>
        </p:spPr>
        <p:txBody>
          <a:bodyPr>
            <a:normAutofit fontScale="90000"/>
          </a:bodyPr>
          <a:lstStyle/>
          <a:p>
            <a:pPr algn="l"/>
            <a:r>
              <a:rPr lang="hr-HR" altLang="sr-Latn-RS" sz="3200" b="1" dirty="0"/>
              <a:t>Usklađenost,</a:t>
            </a:r>
            <a:br>
              <a:rPr lang="hr-HR" altLang="sr-Latn-RS" sz="3200" b="1" dirty="0"/>
            </a:br>
            <a:br>
              <a:rPr lang="hr-HR" altLang="sr-Latn-RS" sz="3200" b="1" dirty="0"/>
            </a:br>
            <a:r>
              <a:rPr lang="hr-HR" altLang="sr-Latn-RS" sz="3200" b="1" dirty="0"/>
              <a:t>zajedništvo,</a:t>
            </a:r>
            <a:br>
              <a:rPr lang="hr-HR" altLang="sr-Latn-RS" sz="3200" b="1" dirty="0"/>
            </a:br>
            <a:br>
              <a:rPr lang="hr-HR" altLang="sr-Latn-RS" sz="3200" b="1" dirty="0"/>
            </a:br>
            <a:r>
              <a:rPr lang="hr-HR" altLang="sr-Latn-RS" sz="3200" b="1" dirty="0"/>
              <a:t>vjera u uspjeh,</a:t>
            </a:r>
            <a:br>
              <a:rPr lang="hr-HR" altLang="sr-Latn-RS" sz="3200" b="1" dirty="0"/>
            </a:br>
            <a:br>
              <a:rPr lang="hr-HR" altLang="sr-Latn-RS" sz="3200" b="1" dirty="0"/>
            </a:br>
            <a:r>
              <a:rPr lang="hr-HR" altLang="sr-Latn-RS" sz="3200" b="1" dirty="0"/>
              <a:t>povjerenje ...</a:t>
            </a:r>
            <a:endParaRPr lang="fr-CA" altLang="sr-Latn-RS" sz="3200" b="1" dirty="0"/>
          </a:p>
        </p:txBody>
      </p:sp>
      <p:pic>
        <p:nvPicPr>
          <p:cNvPr id="11264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368" y="1052736"/>
            <a:ext cx="3332163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367" y="3861048"/>
            <a:ext cx="3332163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04601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re 1"/>
          <p:cNvSpPr>
            <a:spLocks noGrp="1"/>
          </p:cNvSpPr>
          <p:nvPr>
            <p:ph type="title"/>
          </p:nvPr>
        </p:nvSpPr>
        <p:spPr>
          <a:xfrm>
            <a:off x="2195513" y="115888"/>
            <a:ext cx="6257925" cy="1143000"/>
          </a:xfrm>
        </p:spPr>
        <p:txBody>
          <a:bodyPr/>
          <a:lstStyle/>
          <a:p>
            <a:pPr algn="l" eaLnBrk="1" hangingPunct="1"/>
            <a:r>
              <a:rPr lang="hr-HR" altLang="sr-Latn-RS" b="1">
                <a:solidFill>
                  <a:srgbClr val="FF0000"/>
                </a:solidFill>
              </a:rPr>
              <a:t>Budućnost(i)</a:t>
            </a:r>
            <a:endParaRPr lang="fr-CA" altLang="sr-Latn-RS" b="1">
              <a:solidFill>
                <a:srgbClr val="FF0000"/>
              </a:solidFill>
            </a:endParaRPr>
          </a:p>
        </p:txBody>
      </p:sp>
      <p:sp>
        <p:nvSpPr>
          <p:cNvPr id="87043" name="Espace réservé du contenu 2"/>
          <p:cNvSpPr>
            <a:spLocks noGrp="1"/>
          </p:cNvSpPr>
          <p:nvPr>
            <p:ph idx="1"/>
          </p:nvPr>
        </p:nvSpPr>
        <p:spPr>
          <a:xfrm>
            <a:off x="2460625" y="2044700"/>
            <a:ext cx="6257925" cy="2405063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FontTx/>
              <a:buNone/>
            </a:pPr>
            <a:r>
              <a:rPr lang="hr-HR" altLang="sr-Latn-RS" b="1" dirty="0"/>
              <a:t>... se nikad ne događaju same od sebe. </a:t>
            </a:r>
            <a:br>
              <a:rPr lang="hr-HR" altLang="sr-Latn-RS" b="1" dirty="0"/>
            </a:br>
            <a:br>
              <a:rPr lang="hr-HR" altLang="sr-Latn-RS" b="1" dirty="0"/>
            </a:br>
            <a:r>
              <a:rPr lang="hr-HR" altLang="sr-Latn-RS" b="1" dirty="0"/>
              <a:t>Njih stvaraju ljudi.</a:t>
            </a:r>
            <a:br>
              <a:rPr lang="hr-HR" altLang="sr-Latn-RS" b="1" dirty="0"/>
            </a:br>
            <a:endParaRPr lang="hr-HR" altLang="sr-Latn-RS" b="1" dirty="0"/>
          </a:p>
        </p:txBody>
      </p:sp>
      <p:pic>
        <p:nvPicPr>
          <p:cNvPr id="87044" name="Picture 4" descr="strate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844675"/>
            <a:ext cx="2014538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5656" y="5971534"/>
            <a:ext cx="475322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haroni" pitchFamily="2" charset="-79"/>
                <a:cs typeface="Aharoni" pitchFamily="2" charset="-79"/>
              </a:rPr>
              <a:t>Every child is born an artist. </a:t>
            </a:r>
            <a:endParaRPr kumimoji="0" lang="hr-HR" sz="1800" b="0" i="1" u="none" strike="noStrike" kern="0" cap="none" spc="0" normalizeH="0" baseline="0" noProof="0" dirty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haroni" pitchFamily="2" charset="-79"/>
              <a:cs typeface="Aharoni" pitchFamily="2" charset="-79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sng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haroni" pitchFamily="2" charset="-79"/>
                <a:cs typeface="Aharoni" pitchFamily="2" charset="-79"/>
              </a:rPr>
              <a:t>The trick is to remain an artist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haroni" pitchFamily="2" charset="-79"/>
                <a:cs typeface="Aharoni" pitchFamily="2" charset="-79"/>
              </a:rPr>
              <a:t>.”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haroni" pitchFamily="2" charset="-79"/>
                <a:cs typeface="Aharoni" pitchFamily="2" charset="-79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haroni" pitchFamily="2" charset="-79"/>
                <a:cs typeface="Aharoni" pitchFamily="2" charset="-79"/>
              </a:rPr>
              <a:t>—</a:t>
            </a:r>
            <a:r>
              <a:rPr kumimoji="0" lang="hr-H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haroni" pitchFamily="2" charset="-79"/>
                <a:cs typeface="Aharoni" pitchFamily="2" charset="-79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haroni" pitchFamily="2" charset="-79"/>
                <a:cs typeface="Aharoni" pitchFamily="2" charset="-79"/>
              </a:rPr>
              <a:t>Picasso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haroni" pitchFamily="2" charset="-79"/>
                <a:cs typeface="Aharoni" pitchFamily="2" charset="-79"/>
              </a:rPr>
              <a:t> </a:t>
            </a:r>
            <a:endParaRPr kumimoji="0" lang="hr-HR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992" y="3695341"/>
            <a:ext cx="2081238" cy="293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2974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" y="1423988"/>
            <a:ext cx="41148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/>
            <a:r>
              <a:rPr lang="sr-Latn-CS" altLang="sr-Latn-RS" sz="3200" b="1">
                <a:solidFill>
                  <a:srgbClr val="FF0000"/>
                </a:solidFill>
              </a:rPr>
              <a:t>Globalne okolnosti</a:t>
            </a:r>
          </a:p>
        </p:txBody>
      </p:sp>
      <p:sp>
        <p:nvSpPr>
          <p:cNvPr id="20483" name="Content Placeholder 1"/>
          <p:cNvSpPr>
            <a:spLocks noGrp="1"/>
          </p:cNvSpPr>
          <p:nvPr>
            <p:ph idx="1"/>
          </p:nvPr>
        </p:nvSpPr>
        <p:spPr>
          <a:xfrm>
            <a:off x="4787900" y="2420938"/>
            <a:ext cx="4105275" cy="410368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r-HR" altLang="sr-Latn-RS" sz="1800" dirty="0"/>
              <a:t>Slaba vidljivost</a:t>
            </a:r>
          </a:p>
          <a:p>
            <a:r>
              <a:rPr lang="hr-HR" altLang="sr-Latn-RS" sz="1800" dirty="0"/>
              <a:t>Neuobičajeni događaji</a:t>
            </a:r>
          </a:p>
          <a:p>
            <a:r>
              <a:rPr lang="hr-HR" altLang="sr-Latn-RS" sz="1800" dirty="0"/>
              <a:t>Nesigurnost</a:t>
            </a:r>
          </a:p>
          <a:p>
            <a:endParaRPr lang="hr-HR" altLang="sr-Latn-RS" sz="1800" dirty="0"/>
          </a:p>
          <a:p>
            <a:endParaRPr lang="hr-HR" altLang="sr-Latn-RS" sz="1800" dirty="0"/>
          </a:p>
          <a:p>
            <a:r>
              <a:rPr lang="hr-HR" altLang="sr-Latn-RS" sz="1800" dirty="0"/>
              <a:t>Recesija ne mora neizbježno značiti i krizu. To je vrijeme za izrade novih strategija i planova, kreiranje novih proizvoda, akvizicija, razvoj individualnih i organizacijskih kompetencija.</a:t>
            </a:r>
          </a:p>
          <a:p>
            <a:endParaRPr lang="hr-HR" altLang="sr-Latn-RS" sz="1800" dirty="0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2882900"/>
            <a:ext cx="4152900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Box 6"/>
          <p:cNvSpPr txBox="1">
            <a:spLocks noChangeArrowheads="1"/>
          </p:cNvSpPr>
          <p:nvPr/>
        </p:nvSpPr>
        <p:spPr bwMode="auto">
          <a:xfrm>
            <a:off x="395288" y="5370513"/>
            <a:ext cx="36464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hr-HR" altLang="sr-Latn-RS" sz="1200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Dee Hook, CEO VISA, Birth of Chaordic Age</a:t>
            </a:r>
          </a:p>
        </p:txBody>
      </p:sp>
      <p:pic>
        <p:nvPicPr>
          <p:cNvPr id="6" name="Picture 20" descr="fro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725" y="390525"/>
            <a:ext cx="1506538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1" descr="waiter_with_food_tray_lg_nwm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238" y="463550"/>
            <a:ext cx="192087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22"/>
          <p:cNvSpPr>
            <a:spLocks noChangeArrowheads="1"/>
          </p:cNvSpPr>
          <p:nvPr/>
        </p:nvSpPr>
        <p:spPr bwMode="auto">
          <a:xfrm>
            <a:off x="6226175" y="1111250"/>
            <a:ext cx="1008063" cy="484188"/>
          </a:xfrm>
          <a:prstGeom prst="rightArrow">
            <a:avLst>
              <a:gd name="adj1" fmla="val 50000"/>
              <a:gd name="adj2" fmla="val 52049"/>
            </a:avLst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hr-HR" altLang="sr-Latn-R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08723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3768" y="1268760"/>
            <a:ext cx="52565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j-ea"/>
                <a:cs typeface="+mj-cs"/>
              </a:rPr>
              <a:t>Hvala na pažnji!</a:t>
            </a:r>
            <a:endParaRPr kumimoji="0" lang="hr-HR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pic>
        <p:nvPicPr>
          <p:cNvPr id="6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78949"/>
            <a:ext cx="3375025" cy="2066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1" descr="img_fk-coach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553" y="2478949"/>
            <a:ext cx="1679575" cy="2066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128" y="2478949"/>
            <a:ext cx="3240087" cy="2078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157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34" y="1196752"/>
            <a:ext cx="6048672" cy="4021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14189" y="654709"/>
            <a:ext cx="92102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Zdravlje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38069" y="372682"/>
            <a:ext cx="747384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Hrana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50304" y="1004047"/>
            <a:ext cx="938142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Energija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22160" y="1306068"/>
            <a:ext cx="66069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Voda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43755" y="1574035"/>
            <a:ext cx="1016881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Ekologija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55804" y="6052215"/>
            <a:ext cx="658385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Mars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825" y="5392335"/>
            <a:ext cx="1578496" cy="12954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4341" y="6190714"/>
            <a:ext cx="6216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„Ova se nacija treba posvetiti postizanju cilja da prije kraja ovog desetljeća čovjek sleti na Mjesec i sigurno se vrati na Zemlju, Kennedy 1961. , 20.07.1969 to se i desilo, </a:t>
            </a:r>
            <a:r>
              <a:rPr kumimoji="0" lang="hr-HR" sz="1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Apollo</a:t>
            </a:r>
            <a:r>
              <a:rPr kumimoji="0" lang="hr-HR" sz="1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11” </a:t>
            </a:r>
            <a:endParaRPr kumimoji="0" lang="hr-HR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54133128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373063"/>
            <a:ext cx="7523163" cy="53498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algn="ctr" eaLnBrk="1" hangingPunct="1"/>
            <a:r>
              <a:rPr lang="hr-HR" altLang="sr-Latn-RS" sz="2800" b="1" dirty="0">
                <a:solidFill>
                  <a:srgbClr val="FF0000"/>
                </a:solidFill>
              </a:rPr>
              <a:t>Poslovanje poduzetnika RH 2008.-2015.</a:t>
            </a:r>
          </a:p>
        </p:txBody>
      </p:sp>
      <p:pic>
        <p:nvPicPr>
          <p:cNvPr id="2048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225"/>
            <a:ext cx="76835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887" y="1412776"/>
            <a:ext cx="8747564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441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5496" y="179389"/>
            <a:ext cx="9108504" cy="731238"/>
          </a:xfrm>
        </p:spPr>
        <p:txBody>
          <a:bodyPr/>
          <a:lstStyle/>
          <a:p>
            <a:pPr eaLnBrk="1" hangingPunct="1"/>
            <a:r>
              <a:rPr lang="hr-HR" altLang="sr-Latn-RS" sz="2800" b="1" dirty="0">
                <a:solidFill>
                  <a:srgbClr val="FF0000"/>
                </a:solidFill>
              </a:rPr>
              <a:t>Odgovori i zadaće = izvrsnost utemeljena na ljudima</a:t>
            </a:r>
          </a:p>
        </p:txBody>
      </p:sp>
      <p:pic>
        <p:nvPicPr>
          <p:cNvPr id="1741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7284"/>
            <a:ext cx="1872208" cy="1024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38110"/>
            <a:ext cx="2916510" cy="1526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294" y="2204864"/>
            <a:ext cx="1808162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924944"/>
            <a:ext cx="23812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482" y="4365104"/>
            <a:ext cx="1836737" cy="169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rved Down Arrow 1"/>
          <p:cNvSpPr/>
          <p:nvPr/>
        </p:nvSpPr>
        <p:spPr>
          <a:xfrm rot="2279664">
            <a:off x="5058267" y="1902510"/>
            <a:ext cx="1216152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0" name="Curved Down Arrow 9"/>
          <p:cNvSpPr/>
          <p:nvPr/>
        </p:nvSpPr>
        <p:spPr>
          <a:xfrm rot="2279664">
            <a:off x="2729446" y="995420"/>
            <a:ext cx="1216152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1" name="Curved Down Arrow 10"/>
          <p:cNvSpPr/>
          <p:nvPr/>
        </p:nvSpPr>
        <p:spPr>
          <a:xfrm rot="2279664">
            <a:off x="6972543" y="3509783"/>
            <a:ext cx="1216152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cxnSp>
        <p:nvCxnSpPr>
          <p:cNvPr id="4" name="Straight Arrow Connector 3"/>
          <p:cNvCxnSpPr>
            <a:stCxn id="17413" idx="0"/>
          </p:cNvCxnSpPr>
          <p:nvPr/>
        </p:nvCxnSpPr>
        <p:spPr>
          <a:xfrm flipH="1" flipV="1">
            <a:off x="1691680" y="2692474"/>
            <a:ext cx="18095" cy="184563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478810" y="3501008"/>
            <a:ext cx="1059899" cy="126957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291627" y="4149080"/>
            <a:ext cx="1670352" cy="106454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402379" y="5213623"/>
            <a:ext cx="3622879" cy="37430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7910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title"/>
          </p:nvPr>
        </p:nvSpPr>
        <p:spPr>
          <a:xfrm>
            <a:off x="107950" y="90488"/>
            <a:ext cx="8928100" cy="1143000"/>
          </a:xfrm>
        </p:spPr>
        <p:txBody>
          <a:bodyPr/>
          <a:lstStyle/>
          <a:p>
            <a:r>
              <a:rPr lang="hr-HR" altLang="sr-Latn-RS" sz="2400" b="1">
                <a:solidFill>
                  <a:schemeClr val="bg1"/>
                </a:solidFill>
              </a:rPr>
              <a:t>„Topla voda” strateškog menadžmenta </a:t>
            </a:r>
            <a:endParaRPr lang="fr-CA" altLang="sr-Latn-RS" sz="2400" b="1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240549" y="1120031"/>
            <a:ext cx="5040313" cy="4176712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hr-HR" sz="2400" b="1" dirty="0">
                <a:solidFill>
                  <a:srgbClr val="FF0000"/>
                </a:solidFill>
              </a:rPr>
              <a:t>Sun Tzu „Umijeće ratovanja”</a:t>
            </a:r>
          </a:p>
          <a:p>
            <a:pPr>
              <a:defRPr/>
            </a:pPr>
            <a:endParaRPr lang="hr-HR" sz="1600" dirty="0">
              <a:solidFill>
                <a:srgbClr val="487196"/>
              </a:solidFill>
            </a:endParaRPr>
          </a:p>
          <a:p>
            <a:pPr>
              <a:defRPr/>
            </a:pPr>
            <a:endParaRPr lang="hr-HR" sz="1600" dirty="0">
              <a:solidFill>
                <a:srgbClr val="487196"/>
              </a:solidFill>
            </a:endParaRPr>
          </a:p>
          <a:p>
            <a:pPr>
              <a:defRPr/>
            </a:pPr>
            <a:r>
              <a:rPr lang="hr-HR" sz="1600" b="1" dirty="0"/>
              <a:t>Odnosi se prema svojim vojnicima kao prema svojoj djeci</a:t>
            </a:r>
            <a:r>
              <a:rPr lang="hr-HR" sz="1600" dirty="0"/>
              <a:t> i pratiće te u najdublje doline; stajaće pored tebe do smrti. </a:t>
            </a:r>
          </a:p>
          <a:p>
            <a:pPr>
              <a:defRPr/>
            </a:pPr>
            <a:endParaRPr lang="hr-HR" sz="1600" dirty="0"/>
          </a:p>
          <a:p>
            <a:pPr>
              <a:defRPr/>
            </a:pPr>
            <a:r>
              <a:rPr lang="hr-HR" sz="1600" dirty="0"/>
              <a:t>Da bi vojnici shvatili prednosti poražavanja neprijatelja oni isto tako </a:t>
            </a:r>
            <a:r>
              <a:rPr lang="hr-HR" sz="1600" b="1" dirty="0"/>
              <a:t>moraju biti nagrađeni. </a:t>
            </a:r>
          </a:p>
          <a:p>
            <a:pPr>
              <a:defRPr/>
            </a:pPr>
            <a:endParaRPr lang="hr-HR" sz="1600" b="1" dirty="0"/>
          </a:p>
          <a:p>
            <a:pPr>
              <a:defRPr/>
            </a:pPr>
            <a:r>
              <a:rPr lang="hr-HR" sz="1600" b="1" dirty="0"/>
              <a:t>Pobjednički ratnici prvo pobjede </a:t>
            </a:r>
            <a:r>
              <a:rPr lang="hr-HR" sz="1600" dirty="0"/>
              <a:t>pa onda idu u rat, dok poraženi ratnici prvo idu u rat pa onda teže da pobjede.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012160" y="3934245"/>
            <a:ext cx="1728788" cy="40481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Motivacija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464300" y="4631578"/>
            <a:ext cx="1728788" cy="406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Kompetencije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435600" y="3238500"/>
            <a:ext cx="1728788" cy="40322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Vodstvo</a:t>
            </a:r>
          </a:p>
        </p:txBody>
      </p:sp>
      <p:pic>
        <p:nvPicPr>
          <p:cNvPr id="10248" name="Picture 7" descr="SunTz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692150"/>
            <a:ext cx="16764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0122746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-71438"/>
            <a:ext cx="8713787" cy="1371601"/>
          </a:xfrm>
        </p:spPr>
        <p:txBody>
          <a:bodyPr/>
          <a:lstStyle/>
          <a:p>
            <a:pPr eaLnBrk="1" hangingPunct="1"/>
            <a:r>
              <a:rPr lang="hr-HR" altLang="sr-Latn-RS" sz="2400" b="1">
                <a:solidFill>
                  <a:srgbClr val="FF0000"/>
                </a:solidFill>
                <a:latin typeface="Verdana" panose="020B0604030504040204" pitchFamily="34" charset="0"/>
              </a:rPr>
              <a:t>Čime vas klijent prvenstveno vrednuje?</a:t>
            </a:r>
            <a:endParaRPr lang="en-GB" altLang="sr-Latn-RS" sz="2400" b="1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25538"/>
            <a:ext cx="6191250" cy="251936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hr-HR" altLang="sr-Latn-RS" sz="1800" dirty="0">
                <a:solidFill>
                  <a:srgbClr val="262626"/>
                </a:solidFill>
                <a:latin typeface="+mj-lt"/>
              </a:rPr>
              <a:t>Kvaliteta usluga ili proizvoda koje mu pružate ili isporučujete? </a:t>
            </a:r>
          </a:p>
          <a:p>
            <a:pPr eaLnBrk="1" hangingPunct="1">
              <a:lnSpc>
                <a:spcPct val="80000"/>
              </a:lnSpc>
            </a:pPr>
            <a:endParaRPr lang="hr-HR" altLang="sr-Latn-RS" sz="1800" dirty="0">
              <a:solidFill>
                <a:srgbClr val="262626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</a:pPr>
            <a:r>
              <a:rPr lang="hr-HR" altLang="sr-Latn-RS" sz="1800" dirty="0">
                <a:solidFill>
                  <a:srgbClr val="262626"/>
                </a:solidFill>
                <a:latin typeface="+mj-lt"/>
              </a:rPr>
              <a:t>Pogodnosti komercijalno-financijskih uvjeta vaših ugovora?</a:t>
            </a:r>
            <a:endParaRPr lang="en-US" altLang="sr-Latn-RS" sz="1800" dirty="0">
              <a:solidFill>
                <a:srgbClr val="262626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</a:pPr>
            <a:endParaRPr lang="hr-HR" altLang="sr-Latn-RS" sz="1800" dirty="0">
              <a:solidFill>
                <a:srgbClr val="262626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</a:pPr>
            <a:r>
              <a:rPr lang="hr-HR" altLang="sr-Latn-RS" sz="1800" dirty="0">
                <a:solidFill>
                  <a:srgbClr val="262626"/>
                </a:solidFill>
                <a:latin typeface="+mj-lt"/>
              </a:rPr>
              <a:t>Vaše cjenovne politike?</a:t>
            </a:r>
            <a:endParaRPr lang="en-US" altLang="sr-Latn-RS" sz="1800" dirty="0">
              <a:solidFill>
                <a:srgbClr val="262626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</a:pPr>
            <a:endParaRPr lang="hr-HR" altLang="sr-Latn-RS" sz="1800" dirty="0">
              <a:solidFill>
                <a:srgbClr val="262626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</a:pPr>
            <a:r>
              <a:rPr lang="hr-HR" altLang="sr-Latn-RS" sz="1800" dirty="0">
                <a:solidFill>
                  <a:srgbClr val="262626"/>
                </a:solidFill>
                <a:latin typeface="+mj-lt"/>
              </a:rPr>
              <a:t>Odnosi, servisi i održavanje, pred-prodajne i post-prodajne aktivnosti .....</a:t>
            </a:r>
            <a:endParaRPr lang="en-US" altLang="sr-Latn-RS" sz="1800" dirty="0">
              <a:solidFill>
                <a:srgbClr val="262626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</a:pPr>
            <a:endParaRPr lang="en-GB" altLang="sr-Latn-RS" sz="1800" dirty="0">
              <a:solidFill>
                <a:srgbClr val="262626"/>
              </a:solidFill>
              <a:latin typeface="+mj-lt"/>
            </a:endParaRPr>
          </a:p>
        </p:txBody>
      </p:sp>
      <p:pic>
        <p:nvPicPr>
          <p:cNvPr id="23556" name="Picture 5" descr="Consulting 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1268413"/>
            <a:ext cx="17811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66" name="Rectangle 6"/>
          <p:cNvSpPr>
            <a:spLocks noChangeArrowheads="1"/>
          </p:cNvSpPr>
          <p:nvPr/>
        </p:nvSpPr>
        <p:spPr bwMode="auto">
          <a:xfrm>
            <a:off x="1305727" y="3922134"/>
            <a:ext cx="4105275" cy="503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0" cap="none" spc="0" normalizeH="0" baseline="0" noProof="0">
                <a:ln>
                  <a:noFill/>
                </a:ln>
                <a:solidFill>
                  <a:srgbClr val="FF3300"/>
                </a:solidFill>
                <a:uLnTx/>
                <a:uFillTx/>
              </a:rPr>
              <a:t>POTREBE TRŽIŠTA</a:t>
            </a:r>
          </a:p>
        </p:txBody>
      </p:sp>
      <p:sp>
        <p:nvSpPr>
          <p:cNvPr id="348168" name="Rectangle 8"/>
          <p:cNvSpPr>
            <a:spLocks noChangeArrowheads="1"/>
          </p:cNvSpPr>
          <p:nvPr/>
        </p:nvSpPr>
        <p:spPr bwMode="auto">
          <a:xfrm>
            <a:off x="3413406" y="4732855"/>
            <a:ext cx="3819525" cy="503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rPr>
              <a:t>SPOSOBNOSTI ORGANIZACIJE</a:t>
            </a:r>
          </a:p>
        </p:txBody>
      </p:sp>
      <p:sp>
        <p:nvSpPr>
          <p:cNvPr id="348169" name="Line 9"/>
          <p:cNvSpPr>
            <a:spLocks noChangeShapeType="1"/>
          </p:cNvSpPr>
          <p:nvPr/>
        </p:nvSpPr>
        <p:spPr bwMode="auto">
          <a:xfrm>
            <a:off x="1331913" y="5229225"/>
            <a:ext cx="0" cy="1366838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</a:endParaRPr>
          </a:p>
        </p:txBody>
      </p:sp>
      <p:sp>
        <p:nvSpPr>
          <p:cNvPr id="348170" name="Line 10"/>
          <p:cNvSpPr>
            <a:spLocks noChangeShapeType="1"/>
          </p:cNvSpPr>
          <p:nvPr/>
        </p:nvSpPr>
        <p:spPr bwMode="auto">
          <a:xfrm>
            <a:off x="7235825" y="5229225"/>
            <a:ext cx="0" cy="1366838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</a:endParaRPr>
          </a:p>
        </p:txBody>
      </p:sp>
      <p:sp>
        <p:nvSpPr>
          <p:cNvPr id="348171" name="Line 11"/>
          <p:cNvSpPr>
            <a:spLocks noChangeShapeType="1"/>
          </p:cNvSpPr>
          <p:nvPr/>
        </p:nvSpPr>
        <p:spPr bwMode="auto">
          <a:xfrm>
            <a:off x="3419475" y="5229225"/>
            <a:ext cx="0" cy="1366838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</a:endParaRPr>
          </a:p>
        </p:txBody>
      </p:sp>
      <p:sp>
        <p:nvSpPr>
          <p:cNvPr id="348172" name="Line 12"/>
          <p:cNvSpPr>
            <a:spLocks noChangeShapeType="1"/>
          </p:cNvSpPr>
          <p:nvPr/>
        </p:nvSpPr>
        <p:spPr bwMode="auto">
          <a:xfrm>
            <a:off x="5435600" y="5229225"/>
            <a:ext cx="0" cy="1366838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</a:endParaRPr>
          </a:p>
        </p:txBody>
      </p:sp>
      <p:sp>
        <p:nvSpPr>
          <p:cNvPr id="13323" name="Text Box 13"/>
          <p:cNvSpPr txBox="1">
            <a:spLocks noChangeArrowheads="1"/>
          </p:cNvSpPr>
          <p:nvPr/>
        </p:nvSpPr>
        <p:spPr bwMode="auto">
          <a:xfrm>
            <a:off x="3708400" y="5445125"/>
            <a:ext cx="13684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MS PGothic" pitchFamily="34" charset="-128"/>
              </a:rPr>
              <a:t>1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MS PGothic" pitchFamily="34" charset="-128"/>
              </a:rPr>
              <a:t>Kruh i voda</a:t>
            </a:r>
          </a:p>
        </p:txBody>
      </p:sp>
      <p:sp>
        <p:nvSpPr>
          <p:cNvPr id="23564" name="Text Box 14"/>
          <p:cNvSpPr txBox="1">
            <a:spLocks noChangeArrowheads="1"/>
          </p:cNvSpPr>
          <p:nvPr/>
        </p:nvSpPr>
        <p:spPr bwMode="auto">
          <a:xfrm>
            <a:off x="5421964" y="5308424"/>
            <a:ext cx="191270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16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34" charset="-128"/>
              </a:rPr>
              <a:t>2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16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34" charset="-128"/>
              </a:rPr>
              <a:t>Imamo sposobnosti,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16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34" charset="-128"/>
              </a:rPr>
              <a:t>nema potreba</a:t>
            </a:r>
          </a:p>
        </p:txBody>
      </p:sp>
      <p:sp>
        <p:nvSpPr>
          <p:cNvPr id="23565" name="Text Box 15"/>
          <p:cNvSpPr txBox="1">
            <a:spLocks noChangeArrowheads="1"/>
          </p:cNvSpPr>
          <p:nvPr/>
        </p:nvSpPr>
        <p:spPr bwMode="auto">
          <a:xfrm>
            <a:off x="1337496" y="5229225"/>
            <a:ext cx="209544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34" charset="-128"/>
              </a:rPr>
              <a:t>3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34" charset="-128"/>
              </a:rPr>
              <a:t>Nemamo sposobnosti,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34" charset="-128"/>
              </a:rPr>
              <a:t>ima potreba</a:t>
            </a:r>
          </a:p>
        </p:txBody>
      </p:sp>
      <p:sp>
        <p:nvSpPr>
          <p:cNvPr id="23566" name="Text Box 16"/>
          <p:cNvSpPr txBox="1">
            <a:spLocks noChangeArrowheads="1"/>
          </p:cNvSpPr>
          <p:nvPr/>
        </p:nvSpPr>
        <p:spPr bwMode="auto">
          <a:xfrm>
            <a:off x="223727" y="5300663"/>
            <a:ext cx="9749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34" charset="-128"/>
              </a:rPr>
              <a:t>4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34" charset="-128"/>
              </a:rPr>
              <a:t>Avantura</a:t>
            </a:r>
          </a:p>
        </p:txBody>
      </p:sp>
      <p:sp>
        <p:nvSpPr>
          <p:cNvPr id="23567" name="Text Box 17"/>
          <p:cNvSpPr txBox="1">
            <a:spLocks noChangeArrowheads="1"/>
          </p:cNvSpPr>
          <p:nvPr/>
        </p:nvSpPr>
        <p:spPr bwMode="auto">
          <a:xfrm>
            <a:off x="7569089" y="5300663"/>
            <a:ext cx="9749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34" charset="-128"/>
              </a:rPr>
              <a:t>4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34" charset="-128"/>
              </a:rPr>
              <a:t>Avantura</a:t>
            </a:r>
          </a:p>
        </p:txBody>
      </p:sp>
      <p:sp>
        <p:nvSpPr>
          <p:cNvPr id="23568" name="Text Box 18"/>
          <p:cNvSpPr txBox="1">
            <a:spLocks noChangeArrowheads="1"/>
          </p:cNvSpPr>
          <p:nvPr/>
        </p:nvSpPr>
        <p:spPr bwMode="auto">
          <a:xfrm>
            <a:off x="1403350" y="6340475"/>
            <a:ext cx="1898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1400" b="0" i="0" u="none" strike="noStrike" kern="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Tu uobičajeno nadire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1400" b="0" i="0" u="none" strike="noStrike" kern="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konkurencije</a:t>
            </a:r>
          </a:p>
        </p:txBody>
      </p:sp>
      <p:sp>
        <p:nvSpPr>
          <p:cNvPr id="348180" name="Line 20"/>
          <p:cNvSpPr>
            <a:spLocks noChangeShapeType="1"/>
          </p:cNvSpPr>
          <p:nvPr/>
        </p:nvSpPr>
        <p:spPr bwMode="auto">
          <a:xfrm>
            <a:off x="0" y="3861048"/>
            <a:ext cx="91440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3457526" y="4365104"/>
            <a:ext cx="0" cy="432047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3695895" y="4361075"/>
            <a:ext cx="0" cy="432047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3923928" y="4361075"/>
            <a:ext cx="0" cy="432047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4211960" y="4361075"/>
            <a:ext cx="0" cy="432047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4499992" y="4361075"/>
            <a:ext cx="0" cy="432047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4716016" y="4361075"/>
            <a:ext cx="0" cy="432047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4932040" y="4375729"/>
            <a:ext cx="0" cy="432047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5148064" y="4375729"/>
            <a:ext cx="0" cy="432047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5356225" y="4375729"/>
            <a:ext cx="0" cy="432047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9642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549275"/>
            <a:ext cx="8229600" cy="78263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algn="ctr"/>
            <a:r>
              <a:rPr lang="hr-HR" altLang="sr-Latn-RS" sz="3600" b="1">
                <a:solidFill>
                  <a:srgbClr val="FF0000"/>
                </a:solidFill>
              </a:rPr>
              <a:t>IZVRSNOST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890713"/>
            <a:ext cx="3240088" cy="2520950"/>
          </a:xfrm>
          <a:ln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hr-HR" altLang="sr-Latn-RS" sz="1800" b="1"/>
              <a:t>	OPERATIVNA IZVRSNOST</a:t>
            </a:r>
          </a:p>
          <a:p>
            <a:pPr>
              <a:lnSpc>
                <a:spcPct val="90000"/>
              </a:lnSpc>
            </a:pPr>
            <a:endParaRPr lang="hr-HR" altLang="sr-Latn-RS" sz="1800" b="1"/>
          </a:p>
          <a:p>
            <a:pPr>
              <a:lnSpc>
                <a:spcPct val="90000"/>
              </a:lnSpc>
            </a:pPr>
            <a:r>
              <a:rPr lang="hr-HR" altLang="sr-Latn-RS" sz="1800"/>
              <a:t>Raditi stvari na pravi način</a:t>
            </a:r>
          </a:p>
          <a:p>
            <a:pPr>
              <a:lnSpc>
                <a:spcPct val="90000"/>
              </a:lnSpc>
            </a:pPr>
            <a:endParaRPr lang="hr-HR" altLang="sr-Latn-RS" sz="1800"/>
          </a:p>
          <a:p>
            <a:pPr>
              <a:lnSpc>
                <a:spcPct val="90000"/>
              </a:lnSpc>
            </a:pPr>
            <a:r>
              <a:rPr lang="hr-HR" altLang="sr-Latn-RS" sz="1800"/>
              <a:t>Efikasnost</a:t>
            </a:r>
          </a:p>
          <a:p>
            <a:pPr>
              <a:lnSpc>
                <a:spcPct val="90000"/>
              </a:lnSpc>
            </a:pPr>
            <a:endParaRPr lang="hr-HR" altLang="sr-Latn-RS" sz="1800"/>
          </a:p>
          <a:p>
            <a:pPr>
              <a:lnSpc>
                <a:spcPct val="90000"/>
              </a:lnSpc>
            </a:pPr>
            <a:r>
              <a:rPr lang="hr-HR" altLang="sr-Latn-RS" sz="1800"/>
              <a:t>Do the things right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03800" y="1890713"/>
            <a:ext cx="3605213" cy="2520950"/>
          </a:xfrm>
          <a:ln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hr-HR" altLang="sr-Latn-RS" sz="1800" b="1"/>
              <a:t>	POSLOVNA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hr-HR" altLang="sr-Latn-RS" sz="1800" b="1"/>
              <a:t>	IZVRSNOST</a:t>
            </a:r>
          </a:p>
          <a:p>
            <a:pPr>
              <a:lnSpc>
                <a:spcPct val="90000"/>
              </a:lnSpc>
            </a:pPr>
            <a:endParaRPr lang="hr-HR" altLang="sr-Latn-RS" sz="1800" b="1"/>
          </a:p>
          <a:p>
            <a:pPr>
              <a:lnSpc>
                <a:spcPct val="90000"/>
              </a:lnSpc>
            </a:pPr>
            <a:r>
              <a:rPr lang="hr-HR" altLang="sr-Latn-RS" sz="1800"/>
              <a:t>Raditi prave stvari</a:t>
            </a:r>
          </a:p>
          <a:p>
            <a:pPr>
              <a:lnSpc>
                <a:spcPct val="90000"/>
              </a:lnSpc>
            </a:pPr>
            <a:endParaRPr lang="hr-HR" altLang="sr-Latn-RS" sz="1800"/>
          </a:p>
          <a:p>
            <a:pPr>
              <a:lnSpc>
                <a:spcPct val="90000"/>
              </a:lnSpc>
            </a:pPr>
            <a:r>
              <a:rPr lang="hr-HR" altLang="sr-Latn-RS" sz="1800"/>
              <a:t>Efektnost</a:t>
            </a:r>
          </a:p>
          <a:p>
            <a:pPr>
              <a:lnSpc>
                <a:spcPct val="90000"/>
              </a:lnSpc>
            </a:pPr>
            <a:endParaRPr lang="hr-HR" altLang="sr-Latn-RS" sz="1800"/>
          </a:p>
          <a:p>
            <a:pPr>
              <a:lnSpc>
                <a:spcPct val="90000"/>
              </a:lnSpc>
            </a:pPr>
            <a:r>
              <a:rPr lang="hr-HR" altLang="sr-Latn-RS" sz="1800"/>
              <a:t>Do the right things</a:t>
            </a:r>
          </a:p>
        </p:txBody>
      </p:sp>
      <p:pic>
        <p:nvPicPr>
          <p:cNvPr id="22533" name="Picture 5" descr="Proc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025" y="549275"/>
            <a:ext cx="1333500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11" descr="nov07-paperplane%20fl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549275"/>
            <a:ext cx="1098550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Rectangle 11"/>
          <p:cNvSpPr>
            <a:spLocks noChangeArrowheads="1"/>
          </p:cNvSpPr>
          <p:nvPr/>
        </p:nvSpPr>
        <p:spPr bwMode="auto">
          <a:xfrm>
            <a:off x="1977429" y="4869160"/>
            <a:ext cx="467995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09600" marR="0" lvl="0" indent="-6096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tabLst/>
              <a:defRPr/>
            </a:pPr>
            <a:r>
              <a:rPr kumimoji="0" lang="hr-HR" altLang="sr-Latn-RS" sz="1800" b="0" i="1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</a:rPr>
              <a:t>POZOR ...</a:t>
            </a:r>
          </a:p>
          <a:p>
            <a:pPr marL="609600" marR="0" lvl="0" indent="-6096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AutoNum type="arabicPeriod"/>
              <a:tabLst/>
              <a:defRPr/>
            </a:pPr>
            <a:r>
              <a:rPr kumimoji="0" lang="hr-HR" altLang="sr-Latn-RS" sz="1600" b="1" i="0" u="none" strike="noStrike" kern="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Arial" panose="020B0604020202020204" pitchFamily="34" charset="0"/>
              </a:rPr>
              <a:t>DOBRO IZVRŠNJE DOBROG PLANA</a:t>
            </a:r>
          </a:p>
          <a:p>
            <a:pPr marL="609600" marR="0" lvl="0" indent="-6096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AutoNum type="arabicPeriod"/>
              <a:tabLst/>
              <a:defRPr/>
            </a:pPr>
            <a:r>
              <a:rPr kumimoji="0" lang="hr-HR" altLang="sr-Latn-RS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</a:rPr>
              <a:t>LOŠE IZVRŠENJE DOBROG PLANA</a:t>
            </a:r>
          </a:p>
          <a:p>
            <a:pPr marL="609600" marR="0" lvl="0" indent="-6096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AutoNum type="arabicPeriod"/>
              <a:tabLst/>
              <a:defRPr/>
            </a:pPr>
            <a:r>
              <a:rPr kumimoji="0" lang="hr-HR" altLang="sr-Latn-RS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</a:rPr>
              <a:t>LOŠE IZVRŠENJE LOŠEG PLANA</a:t>
            </a:r>
          </a:p>
          <a:p>
            <a:pPr marL="609600" marR="0" lvl="0" indent="-6096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AutoNum type="arabicPeriod"/>
              <a:tabLst/>
              <a:defRPr/>
            </a:pPr>
            <a:r>
              <a:rPr kumimoji="0" lang="hr-HR" altLang="sr-Latn-R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DOBRO IZVRŠENJE LOŠEG PLANA !!!!</a:t>
            </a:r>
          </a:p>
        </p:txBody>
      </p:sp>
    </p:spTree>
    <p:extLst>
      <p:ext uri="{BB962C8B-B14F-4D97-AF65-F5344CB8AC3E}">
        <p14:creationId xmlns:p14="http://schemas.microsoft.com/office/powerpoint/2010/main" val="2083473236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538</TotalTime>
  <Words>1364</Words>
  <Application>Microsoft Office PowerPoint</Application>
  <PresentationFormat>On-screen Show (4:3)</PresentationFormat>
  <Paragraphs>271</Paragraphs>
  <Slides>30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2" baseType="lpstr">
      <vt:lpstr>MS PGothic</vt:lpstr>
      <vt:lpstr>Aharoni</vt:lpstr>
      <vt:lpstr>Arial</vt:lpstr>
      <vt:lpstr>Arial Black</vt:lpstr>
      <vt:lpstr>Calibri</vt:lpstr>
      <vt:lpstr>Calibri Light</vt:lpstr>
      <vt:lpstr>Shonar Bangla</vt:lpstr>
      <vt:lpstr>Verdana</vt:lpstr>
      <vt:lpstr>Wingdings</vt:lpstr>
      <vt:lpstr>1_Office Theme</vt:lpstr>
      <vt:lpstr>2_Office Theme</vt:lpstr>
      <vt:lpstr>Clip</vt:lpstr>
      <vt:lpstr>Kako kreirati i realizirati dobar poslovni plan?</vt:lpstr>
      <vt:lpstr>Priča o strategiji i planiranju– Sun Tzu, Umijeće ratovanja</vt:lpstr>
      <vt:lpstr>Globalne okolnosti</vt:lpstr>
      <vt:lpstr>PowerPoint Presentation</vt:lpstr>
      <vt:lpstr>Poslovanje poduzetnika RH 2008.-2015.</vt:lpstr>
      <vt:lpstr>Odgovori i zadaće = izvrsnost utemeljena na ljudima</vt:lpstr>
      <vt:lpstr>„Topla voda” strateškog menadžmenta </vt:lpstr>
      <vt:lpstr>Čime vas klijent prvenstveno vrednuje?</vt:lpstr>
      <vt:lpstr>IZVRSNOST</vt:lpstr>
      <vt:lpstr>Planiranje</vt:lpstr>
      <vt:lpstr>Od strateških namjera do realizacije i uspjeha</vt:lpstr>
      <vt:lpstr>Vrijednost informacija u poslovnim procesima</vt:lpstr>
      <vt:lpstr>Misija, temeljne vrijednosti, vizija, strategija –  može se i bez toga, ali uz znatno manje efekte</vt:lpstr>
      <vt:lpstr>Postavljanje ciljeva i prioriteta</vt:lpstr>
      <vt:lpstr>Strateška opredjeljenja</vt:lpstr>
      <vt:lpstr>PDCA proces</vt:lpstr>
      <vt:lpstr>Ekonomska načela koja se primjenjuju u poduzetništvu</vt:lpstr>
      <vt:lpstr>Konceptualni model restrukturiranja  (Drljača, 2007. stručni članak „Restrukturiranje sustava upravljanja”)</vt:lpstr>
      <vt:lpstr>DO IZVRSNOSTI   ... KROZ LJUDE </vt:lpstr>
      <vt:lpstr>Izazov 1/7</vt:lpstr>
      <vt:lpstr>PowerPoint Presentation</vt:lpstr>
      <vt:lpstr>Jedan od mogućih opcija za postizanje izvrsnosti: “Strategija plavog oceana” ...</vt:lpstr>
      <vt:lpstr>PowerPoint Presentation</vt:lpstr>
      <vt:lpstr>Analiza krivulje vrijednosti</vt:lpstr>
      <vt:lpstr>Upravljanje troškovima po “Strategiji plavog oceana”</vt:lpstr>
      <vt:lpstr>Peter Senge :  V disciplina, “teorija učećih organizacija”</vt:lpstr>
      <vt:lpstr>PowerPoint Presentation</vt:lpstr>
      <vt:lpstr>Usklađenost,  zajedništvo,  vjera u uspjeh,  povjerenje ...</vt:lpstr>
      <vt:lpstr>Budućnost(i)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Nikolina Antolic</dc:creator>
  <cp:lastModifiedBy>Nikola Niksic</cp:lastModifiedBy>
  <cp:revision>56</cp:revision>
  <dcterms:created xsi:type="dcterms:W3CDTF">2015-04-07T15:30:03Z</dcterms:created>
  <dcterms:modified xsi:type="dcterms:W3CDTF">2016-06-14T19:41:43Z</dcterms:modified>
</cp:coreProperties>
</file>